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3"/>
  </p:notesMasterIdLst>
  <p:sldIdLst>
    <p:sldId id="501" r:id="rId2"/>
    <p:sldId id="970" r:id="rId3"/>
    <p:sldId id="865" r:id="rId4"/>
    <p:sldId id="870" r:id="rId5"/>
    <p:sldId id="878" r:id="rId6"/>
    <p:sldId id="869" r:id="rId7"/>
    <p:sldId id="947" r:id="rId8"/>
    <p:sldId id="948" r:id="rId9"/>
    <p:sldId id="949" r:id="rId10"/>
    <p:sldId id="950" r:id="rId11"/>
    <p:sldId id="872" r:id="rId12"/>
    <p:sldId id="874" r:id="rId13"/>
    <p:sldId id="992" r:id="rId14"/>
    <p:sldId id="840" r:id="rId15"/>
    <p:sldId id="841" r:id="rId16"/>
    <p:sldId id="842" r:id="rId17"/>
    <p:sldId id="843" r:id="rId18"/>
    <p:sldId id="828" r:id="rId19"/>
    <p:sldId id="889" r:id="rId20"/>
    <p:sldId id="845" r:id="rId21"/>
    <p:sldId id="846" r:id="rId22"/>
    <p:sldId id="847" r:id="rId23"/>
    <p:sldId id="853" r:id="rId24"/>
    <p:sldId id="961" r:id="rId25"/>
    <p:sldId id="971" r:id="rId26"/>
    <p:sldId id="890" r:id="rId27"/>
    <p:sldId id="994" r:id="rId28"/>
    <p:sldId id="830" r:id="rId29"/>
    <p:sldId id="893" r:id="rId30"/>
    <p:sldId id="995" r:id="rId31"/>
    <p:sldId id="895" r:id="rId32"/>
    <p:sldId id="896" r:id="rId33"/>
    <p:sldId id="886" r:id="rId34"/>
    <p:sldId id="887" r:id="rId35"/>
    <p:sldId id="962" r:id="rId36"/>
    <p:sldId id="965" r:id="rId37"/>
    <p:sldId id="964" r:id="rId38"/>
    <p:sldId id="913" r:id="rId39"/>
    <p:sldId id="914" r:id="rId40"/>
    <p:sldId id="823" r:id="rId41"/>
    <p:sldId id="912" r:id="rId42"/>
    <p:sldId id="915" r:id="rId43"/>
    <p:sldId id="975" r:id="rId44"/>
    <p:sldId id="973" r:id="rId45"/>
    <p:sldId id="953" r:id="rId46"/>
    <p:sldId id="857" r:id="rId47"/>
    <p:sldId id="979" r:id="rId48"/>
    <p:sldId id="977" r:id="rId49"/>
    <p:sldId id="959" r:id="rId50"/>
    <p:sldId id="969" r:id="rId51"/>
    <p:sldId id="981" r:id="rId52"/>
    <p:sldId id="982" r:id="rId53"/>
    <p:sldId id="986" r:id="rId54"/>
    <p:sldId id="983" r:id="rId55"/>
    <p:sldId id="984" r:id="rId56"/>
    <p:sldId id="987" r:id="rId57"/>
    <p:sldId id="985" r:id="rId58"/>
    <p:sldId id="859" r:id="rId59"/>
    <p:sldId id="860" r:id="rId60"/>
    <p:sldId id="877" r:id="rId61"/>
    <p:sldId id="988" r:id="rId62"/>
    <p:sldId id="989" r:id="rId63"/>
    <p:sldId id="990" r:id="rId64"/>
    <p:sldId id="991" r:id="rId65"/>
    <p:sldId id="885" r:id="rId66"/>
    <p:sldId id="771" r:id="rId67"/>
    <p:sldId id="932" r:id="rId68"/>
    <p:sldId id="931" r:id="rId69"/>
    <p:sldId id="935" r:id="rId70"/>
    <p:sldId id="921" r:id="rId71"/>
    <p:sldId id="836" r:id="rId72"/>
    <p:sldId id="837" r:id="rId73"/>
    <p:sldId id="936" r:id="rId74"/>
    <p:sldId id="938" r:id="rId75"/>
    <p:sldId id="942" r:id="rId76"/>
    <p:sldId id="943" r:id="rId77"/>
    <p:sldId id="945" r:id="rId78"/>
    <p:sldId id="958" r:id="rId79"/>
    <p:sldId id="955" r:id="rId80"/>
    <p:sldId id="996" r:id="rId81"/>
    <p:sldId id="927" r:id="rId82"/>
  </p:sldIdLst>
  <p:sldSz cx="9144000" cy="6858000" type="screen4x3"/>
  <p:notesSz cx="6858000" cy="91440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FFD629"/>
    <a:srgbClr val="F8F8F8"/>
    <a:srgbClr val="00B050"/>
    <a:srgbClr val="753FCE"/>
    <a:srgbClr val="0099CC"/>
    <a:srgbClr val="0A47FF"/>
    <a:srgbClr val="826900"/>
    <a:srgbClr val="89DFA4"/>
    <a:srgbClr val="AC8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00" autoAdjust="0"/>
  </p:normalViewPr>
  <p:slideViewPr>
    <p:cSldViewPr snapToGrid="0">
      <p:cViewPr varScale="1">
        <p:scale>
          <a:sx n="69" d="100"/>
          <a:sy n="69" d="100"/>
        </p:scale>
        <p:origin x="-636" y="-90"/>
      </p:cViewPr>
      <p:guideLst>
        <p:guide orient="horz" pos="2160"/>
        <p:guide pos="2880"/>
      </p:guideLst>
    </p:cSldViewPr>
  </p:slideViewPr>
  <p:notesTextViewPr>
    <p:cViewPr>
      <p:scale>
        <a:sx n="100" d="100"/>
        <a:sy n="100" d="100"/>
      </p:scale>
      <p:origin x="0" y="0"/>
    </p:cViewPr>
  </p:notesTextViewPr>
  <p:notesViewPr>
    <p:cSldViewPr snapToGrid="0">
      <p:cViewPr varScale="1">
        <p:scale>
          <a:sx n="82" d="100"/>
          <a:sy n="82" d="100"/>
        </p:scale>
        <p:origin x="-200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549AAC6-9640-4234-8CFE-23BA13838A41}" type="datetimeFigureOut">
              <a:rPr lang="en-US"/>
              <a:pPr>
                <a:defRPr/>
              </a:pPr>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94444D-C6C5-4A71-BB06-A1DD9A0DDE06}" type="slidenum">
              <a:rPr lang="en-US"/>
              <a:pPr>
                <a:defRPr/>
              </a:pPr>
              <a:t>‹#›</a:t>
            </a:fld>
            <a:endParaRPr lang="en-US"/>
          </a:p>
        </p:txBody>
      </p:sp>
    </p:spTree>
    <p:extLst>
      <p:ext uri="{BB962C8B-B14F-4D97-AF65-F5344CB8AC3E}">
        <p14:creationId xmlns="" xmlns:p14="http://schemas.microsoft.com/office/powerpoint/2010/main" val="3148380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Thanks for having me here … </a:t>
            </a:r>
          </a:p>
          <a:p>
            <a:r>
              <a:rPr lang="en-US" dirty="0"/>
              <a:t>It is wonderful to have this opportunity</a:t>
            </a:r>
            <a:r>
              <a:rPr lang="en-US" baseline="0" dirty="0"/>
              <a:t> to share with you my story about what I have learned about teaching and physics. I would like to begin by discussing some career advice. What do you do with a physics training?</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and his lectures have become legend. But Feynman was confronted with the limits of his</a:t>
            </a:r>
            <a:r>
              <a:rPr lang="en-GB" baseline="0" dirty="0"/>
              <a:t> Magical</a:t>
            </a:r>
            <a:r>
              <a:rPr lang="en-US" baseline="0" dirty="0"/>
              <a:t> powers</a:t>
            </a:r>
            <a:r>
              <a:rPr lang="en-GB" baseline="0" dirty="0"/>
              <a:t>. As many of you might well know, reality cuts deepest when</a:t>
            </a:r>
            <a:r>
              <a:rPr lang="en-US" baseline="0" dirty="0"/>
              <a:t> reviewing final exam results. </a:t>
            </a:r>
            <a:r>
              <a:rPr lang="en-US" dirty="0"/>
              <a:t>He remarked</a:t>
            </a:r>
            <a:r>
              <a:rPr lang="en-US" baseline="0" dirty="0"/>
              <a:t> that amongst the many disappointing exam papers:</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13</a:t>
            </a:fld>
            <a:endParaRPr lang="en-US"/>
          </a:p>
        </p:txBody>
      </p:sp>
    </p:spTree>
    <p:extLst>
      <p:ext uri="{BB962C8B-B14F-4D97-AF65-F5344CB8AC3E}">
        <p14:creationId xmlns="" xmlns:p14="http://schemas.microsoft.com/office/powerpoint/2010/main" val="10937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great teachers perform extraordinarily well, when judged</a:t>
            </a:r>
            <a:r>
              <a:rPr lang="en-US" baseline="0" dirty="0"/>
              <a:t> by the question:</a:t>
            </a:r>
          </a:p>
          <a:p>
            <a:r>
              <a:rPr lang="en-US" baseline="0" dirty="0"/>
              <a:t>But how well do they perform when we ask a different, more scientific question?</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Let’s take a moment to think about what this question means. </a:t>
            </a:r>
            <a:r>
              <a:rPr lang="en-US" dirty="0"/>
              <a:t>Take your typical physics student. When we do our best</a:t>
            </a:r>
            <a:r>
              <a:rPr lang="en-US" baseline="0" dirty="0"/>
              <a:t> to share our hard-earned physics wisdom, and the question is: how much makes it in there? How do we figure this out?</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creating an empirical test. The Force Concept Inventory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hallmark of these questions is that they do</a:t>
            </a:r>
            <a:r>
              <a:rPr lang="en-US" baseline="0" dirty="0"/>
              <a:t> not involve any math. </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if you give them to a cranky expert,</a:t>
            </a:r>
            <a:r>
              <a:rPr lang="en-US" baseline="0" dirty="0"/>
              <a:t> they will growl with disdain:</a:t>
            </a:r>
          </a:p>
          <a:p>
            <a:r>
              <a:rPr lang="en-US" baseline="0" dirty="0"/>
              <a:t>But they provide a revolutionary window into our students understanding and the effectiveness of our instruction.</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revealed by</a:t>
            </a:r>
            <a:r>
              <a:rPr lang="en-US" baseline="0" dirty="0"/>
              <a:t> a massive meta-study, traditional lecture-based instruction has a distinct cut-off in effectiveness, regardless of the quality of instructor. .... Red shapes ….</a:t>
            </a:r>
          </a:p>
          <a:p>
            <a:r>
              <a:rPr lang="en-US" baseline="0" dirty="0"/>
              <a:t>Learning gain is a measure of ….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now we have</a:t>
            </a:r>
            <a:r>
              <a:rPr lang="en-US" baseline="0" dirty="0"/>
              <a:t> an answer: how much do students improve under the benefit of out wisdom?</a:t>
            </a:r>
          </a:p>
          <a:p>
            <a:r>
              <a:rPr lang="en-US" baseline="0" dirty="0"/>
              <a:t>And what happens to the rest?</a:t>
            </a:r>
            <a:r>
              <a:rPr lang="en-GB" baseline="0" dirty="0"/>
              <a:t> Why didn’t our carefully crafted wisdom stick?</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of us teachers have long sensed that this was the case. We have all had the experience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person could make a decent buck by their </a:t>
            </a:r>
            <a:r>
              <a:rPr lang="en-US" baseline="0" dirty="0"/>
              <a:t>ability to divine the future through the examination of the heavens. Folk would gasp with wonder and marvel at your extraordinary abilities.</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a:t>
            </a:r>
            <a:r>
              <a:rPr lang="en-US" baseline="0" dirty="0"/>
              <a:t> they bomb it in epic style.</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3000" y="693738"/>
            <a:ext cx="4570413" cy="3429000"/>
          </a:xfrm>
          <a:solidFill>
            <a:srgbClr val="FFFFFF"/>
          </a:solidFill>
          <a:ln>
            <a:solidFill>
              <a:srgbClr val="000000"/>
            </a:solidFill>
            <a:miter lim="800000"/>
            <a:headEnd/>
            <a:tailEnd/>
          </a:ln>
        </p:spPr>
      </p:sp>
      <p:sp>
        <p:nvSpPr>
          <p:cNvPr id="5325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r>
              <a:rPr lang="en-US" dirty="0"/>
              <a:t>While we are left wondering:</a:t>
            </a:r>
          </a:p>
          <a:p>
            <a:pPr eaLnBrk="1" hangingPunct="1">
              <a:spcBef>
                <a:spcPct val="0"/>
              </a:spcBef>
            </a:pPr>
            <a:r>
              <a:rPr lang="en-US" dirty="0"/>
              <a:t>… </a:t>
            </a:r>
            <a:r>
              <a:rPr lang="en-US" baseline="0" dirty="0"/>
              <a:t>how did I get stuck teaching this course and when can I get back to my research.</a:t>
            </a:r>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FCI was part</a:t>
            </a:r>
            <a:r>
              <a:rPr lang="en-US" baseline="0" dirty="0"/>
              <a:t> of the early wave of research that began to transform teaching into an empirical science. Almost thirty years later, we are in the midst of a full scientific revolution for teaching.  The excitement and great potential of this is what brings me here today. When we harness the powers of science, we can replace our instinctual reactions to our students’ learning difficulties:</a:t>
            </a:r>
            <a:endParaRPr lang="en-US" dirty="0"/>
          </a:p>
        </p:txBody>
      </p:sp>
      <p:sp>
        <p:nvSpPr>
          <p:cNvPr id="4" name="Slide Number Placeholder 3"/>
          <p:cNvSpPr>
            <a:spLocks noGrp="1"/>
          </p:cNvSpPr>
          <p:nvPr>
            <p:ph type="sldNum" sz="quarter" idx="10"/>
          </p:nvPr>
        </p:nvSpPr>
        <p:spPr/>
        <p:txBody>
          <a:bodyPr/>
          <a:lstStyle/>
          <a:p>
            <a:pPr>
              <a:defRPr/>
            </a:pPr>
            <a:fld id="{FC2592BF-9787-48A8-8A3C-56749D6FC0AD}" type="slidenum">
              <a:rPr lang="en-US"/>
              <a:pPr>
                <a:defRPr/>
              </a:pPr>
              <a:t>23</a:t>
            </a:fld>
            <a:endParaRPr lang="en-US"/>
          </a:p>
        </p:txBody>
      </p:sp>
    </p:spTree>
    <p:extLst>
      <p:ext uri="{BB962C8B-B14F-4D97-AF65-F5344CB8AC3E}">
        <p14:creationId xmlns="" xmlns:p14="http://schemas.microsoft.com/office/powerpoint/2010/main" val="3639471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great teachers perform extraordinarily well, when judged</a:t>
            </a:r>
            <a:r>
              <a:rPr lang="en-US" baseline="0" dirty="0"/>
              <a:t> by the question:</a:t>
            </a:r>
          </a:p>
          <a:p>
            <a:r>
              <a:rPr lang="en-US" baseline="0" dirty="0"/>
              <a:t>But how well do they perform when we ask a different, more scientific question?</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24</a:t>
            </a:fld>
            <a:endParaRPr lang="en-US"/>
          </a:p>
        </p:txBody>
      </p:sp>
    </p:spTree>
    <p:extLst>
      <p:ext uri="{BB962C8B-B14F-4D97-AF65-F5344CB8AC3E}">
        <p14:creationId xmlns="" xmlns:p14="http://schemas.microsoft.com/office/powerpoint/2010/main" val="3388157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3000" y="693738"/>
            <a:ext cx="4570413" cy="3429000"/>
          </a:xfrm>
          <a:solidFill>
            <a:srgbClr val="FFFFFF"/>
          </a:solidFill>
          <a:ln>
            <a:solidFill>
              <a:srgbClr val="000000"/>
            </a:solidFill>
            <a:miter lim="800000"/>
            <a:headEnd/>
            <a:tailEnd/>
          </a:ln>
        </p:spPr>
      </p:sp>
      <p:sp>
        <p:nvSpPr>
          <p:cNvPr id="5325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r>
              <a:rPr lang="en-US" dirty="0"/>
              <a:t>While we are left wondering:</a:t>
            </a:r>
          </a:p>
          <a:p>
            <a:pPr eaLnBrk="1" hangingPunct="1">
              <a:spcBef>
                <a:spcPct val="0"/>
              </a:spcBef>
            </a:pPr>
            <a:r>
              <a:rPr lang="en-US" dirty="0"/>
              <a:t>… </a:t>
            </a:r>
            <a:r>
              <a:rPr lang="en-US" baseline="0" dirty="0"/>
              <a:t>how did I get stuck teaching this course and when can I get back to my research.</a:t>
            </a:r>
            <a:endParaRPr lang="en-CA" dirty="0"/>
          </a:p>
        </p:txBody>
      </p:sp>
    </p:spTree>
    <p:extLst>
      <p:ext uri="{BB962C8B-B14F-4D97-AF65-F5344CB8AC3E}">
        <p14:creationId xmlns="" xmlns:p14="http://schemas.microsoft.com/office/powerpoint/2010/main" val="101910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3000" y="693738"/>
            <a:ext cx="4570413" cy="3429000"/>
          </a:xfrm>
          <a:solidFill>
            <a:srgbClr val="FFFFFF"/>
          </a:solidFill>
          <a:ln>
            <a:solidFill>
              <a:srgbClr val="000000"/>
            </a:solidFill>
            <a:miter lim="800000"/>
            <a:headEnd/>
            <a:tailEnd/>
          </a:ln>
        </p:spPr>
      </p:sp>
      <p:sp>
        <p:nvSpPr>
          <p:cNvPr id="5325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r>
              <a:rPr lang="en-US" dirty="0"/>
              <a:t>With clear scientific questions to answer.</a:t>
            </a:r>
            <a:endParaRPr lang="en-C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3000" y="693738"/>
            <a:ext cx="4570413" cy="3429000"/>
          </a:xfrm>
          <a:solidFill>
            <a:srgbClr val="FFFFFF"/>
          </a:solidFill>
          <a:ln>
            <a:solidFill>
              <a:srgbClr val="000000"/>
            </a:solidFill>
            <a:miter lim="800000"/>
            <a:headEnd/>
            <a:tailEnd/>
          </a:ln>
        </p:spPr>
      </p:sp>
      <p:sp>
        <p:nvSpPr>
          <p:cNvPr id="53251" name="Rectangle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spcBef>
                <a:spcPct val="0"/>
              </a:spcBef>
            </a:pPr>
            <a:r>
              <a:rPr lang="en-US" dirty="0"/>
              <a:t>With clear scientific questions to answer.</a:t>
            </a:r>
            <a:endParaRPr lang="en-CA" dirty="0"/>
          </a:p>
        </p:txBody>
      </p:sp>
    </p:spTree>
    <p:extLst>
      <p:ext uri="{BB962C8B-B14F-4D97-AF65-F5344CB8AC3E}">
        <p14:creationId xmlns="" xmlns:p14="http://schemas.microsoft.com/office/powerpoint/2010/main" val="2820093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a:t>
            </a:r>
            <a:r>
              <a:rPr lang="en-US" baseline="0" dirty="0"/>
              <a:t> one very common model for learning….</a:t>
            </a:r>
          </a:p>
          <a:p>
            <a:r>
              <a:rPr lang="en-US" baseline="0" dirty="0"/>
              <a:t>We just have to figure out the right stuff to poor in, screw on the lid tightly (maybe that was our problem … ) and, voila!</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Smallest units of knowledge = “cognitive resources”</a:t>
            </a:r>
          </a:p>
          <a:p>
            <a:pPr marL="171450" indent="-171450">
              <a:buFontTx/>
              <a:buChar char="-"/>
            </a:pPr>
            <a:r>
              <a:rPr lang="en-US" dirty="0"/>
              <a:t>seem true from everyday experience, do not need further explanation, “just the way the world is”</a:t>
            </a:r>
            <a:endParaRPr lang="en-GB" dirty="0"/>
          </a:p>
          <a:p>
            <a:pPr marL="171450" indent="-171450">
              <a:buFontTx/>
              <a:buChar char="-"/>
            </a:pPr>
            <a:r>
              <a:rPr lang="en-GB" dirty="0"/>
              <a:t>Based on personal experiences in our world</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Smallest units of knowledge = “cognitive resources”</a:t>
            </a:r>
          </a:p>
          <a:p>
            <a:pPr marL="171450" indent="-171450">
              <a:buFontTx/>
              <a:buChar char="-"/>
            </a:pPr>
            <a:r>
              <a:rPr lang="en-US" dirty="0"/>
              <a:t>seem true from everyday experience, do not need further explanation, “just the way the world is”</a:t>
            </a:r>
            <a:endParaRPr lang="en-GB" dirty="0"/>
          </a:p>
          <a:p>
            <a:pPr marL="171450" indent="-171450">
              <a:buFontTx/>
              <a:buChar char="-"/>
            </a:pPr>
            <a:r>
              <a:rPr lang="en-GB" dirty="0"/>
              <a:t>Based on personal experiences in our world</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30</a:t>
            </a:fld>
            <a:endParaRPr lang="en-US"/>
          </a:p>
        </p:txBody>
      </p:sp>
    </p:spTree>
    <p:extLst>
      <p:ext uri="{BB962C8B-B14F-4D97-AF65-F5344CB8AC3E}">
        <p14:creationId xmlns="" xmlns:p14="http://schemas.microsoft.com/office/powerpoint/2010/main" val="304270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were not all quacks and kooks.</a:t>
            </a:r>
            <a:r>
              <a:rPr lang="en-US" baseline="0" dirty="0"/>
              <a:t> This was a learned occupation! Some were great scientific minds.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As we learn</a:t>
            </a:r>
            <a:r>
              <a:rPr lang="en-US" baseline="0" dirty="0"/>
              <a:t> connections grow or become more numerous</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Complex networks</a:t>
            </a:r>
            <a:r>
              <a:rPr lang="en-US" baseline="0" dirty="0"/>
              <a:t> form, connecting numerous cognitive resources</a:t>
            </a:r>
            <a:endParaRPr lang="en-GB" baseline="0" dirty="0"/>
          </a:p>
          <a:p>
            <a:endParaRPr lang="en-GB" baseline="0" dirty="0"/>
          </a:p>
          <a:p>
            <a:r>
              <a:rPr lang="en-GB" baseline="0" dirty="0"/>
              <a:t>Each network is unique to the individual.</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few examples to help us compare the explanatory power of these two models.</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cover this material</a:t>
            </a:r>
            <a:r>
              <a:rPr lang="en-US" baseline="0" dirty="0"/>
              <a:t> …. Why does this happen.</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a:t>
            </a:r>
            <a:r>
              <a:rPr lang="en-US" baseline="0" dirty="0"/>
              <a:t> one very common model for learning….</a:t>
            </a:r>
          </a:p>
          <a:p>
            <a:r>
              <a:rPr lang="en-US" baseline="0" dirty="0"/>
              <a:t>We just have to figure out the right stuff to poor in, screw on the lid tightly (maybe that was our problem … ) and, voila!</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35</a:t>
            </a:fld>
            <a:endParaRPr lang="en-US"/>
          </a:p>
        </p:txBody>
      </p:sp>
    </p:spTree>
    <p:extLst>
      <p:ext uri="{BB962C8B-B14F-4D97-AF65-F5344CB8AC3E}">
        <p14:creationId xmlns="" xmlns:p14="http://schemas.microsoft.com/office/powerpoint/2010/main" val="1323995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final piece of this model reminds us</a:t>
            </a:r>
            <a:r>
              <a:rPr lang="en-US" baseline="0" dirty="0"/>
              <a:t> that … </a:t>
            </a:r>
          </a:p>
          <a:p>
            <a:r>
              <a:rPr lang="en-US" baseline="0" dirty="0"/>
              <a:t>This is the opposite of the empty vessel idea …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36</a:t>
            </a:fld>
            <a:endParaRPr lang="en-US"/>
          </a:p>
        </p:txBody>
      </p:sp>
    </p:spTree>
    <p:extLst>
      <p:ext uri="{BB962C8B-B14F-4D97-AF65-F5344CB8AC3E}">
        <p14:creationId xmlns="" xmlns:p14="http://schemas.microsoft.com/office/powerpoint/2010/main" val="1210424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final piece of this model reminds us</a:t>
            </a:r>
            <a:r>
              <a:rPr lang="en-US" baseline="0" dirty="0"/>
              <a:t> that … </a:t>
            </a:r>
          </a:p>
          <a:p>
            <a:r>
              <a:rPr lang="en-US" baseline="0" dirty="0"/>
              <a:t>This is the opposite of the empty vessel idea …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37</a:t>
            </a:fld>
            <a:endParaRPr lang="en-US"/>
          </a:p>
        </p:txBody>
      </p:sp>
    </p:spTree>
    <p:extLst>
      <p:ext uri="{BB962C8B-B14F-4D97-AF65-F5344CB8AC3E}">
        <p14:creationId xmlns="" xmlns:p14="http://schemas.microsoft.com/office/powerpoint/2010/main" val="558717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peer into to the novice brain and see what’s happened.</a:t>
            </a:r>
          </a:p>
          <a:p>
            <a:r>
              <a:rPr lang="en-GB" dirty="0"/>
              <a:t>We find fragmented knowledge resources with little connection to context</a:t>
            </a:r>
            <a:r>
              <a:rPr lang="en-GB" baseline="0" dirty="0"/>
              <a:t> or to ideas that help them decide when the knowledge is useful or relevant. As a result, they tend to grasp at surface features and fail to penetrate to the core ideas.</a:t>
            </a:r>
            <a:endParaRPr lang="en-GB"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38</a:t>
            </a:fld>
            <a:endParaRPr lang="en-US"/>
          </a:p>
        </p:txBody>
      </p:sp>
    </p:spTree>
    <p:extLst>
      <p:ext uri="{BB962C8B-B14F-4D97-AF65-F5344CB8AC3E}">
        <p14:creationId xmlns="" xmlns:p14="http://schemas.microsoft.com/office/powerpoint/2010/main" val="1373440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expert brain has numerous connections between knowledge resources that are tightly bound to context and conditions of use. Rapidly see deeper ideas at work. </a:t>
            </a:r>
            <a:endParaRPr lang="en-US"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39</a:t>
            </a:fld>
            <a:endParaRPr lang="en-US"/>
          </a:p>
        </p:txBody>
      </p:sp>
    </p:spTree>
    <p:extLst>
      <p:ext uri="{BB962C8B-B14F-4D97-AF65-F5344CB8AC3E}">
        <p14:creationId xmlns="" xmlns:p14="http://schemas.microsoft.com/office/powerpoint/2010/main" val="1813404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clarify </a:t>
            </a:r>
            <a:r>
              <a:rPr lang="en-GB" dirty="0" err="1"/>
              <a:t>Wieman’s</a:t>
            </a:r>
            <a:r>
              <a:rPr lang="en-GB" dirty="0"/>
              <a:t> goal, we want to transform the novice into an expert... And.....</a:t>
            </a:r>
            <a:endParaRPr lang="en-US"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40</a:t>
            </a:fld>
            <a:endParaRPr lang="en-US"/>
          </a:p>
        </p:txBody>
      </p:sp>
    </p:spTree>
    <p:extLst>
      <p:ext uri="{BB962C8B-B14F-4D97-AF65-F5344CB8AC3E}">
        <p14:creationId xmlns="" xmlns:p14="http://schemas.microsoft.com/office/powerpoint/2010/main" val="292093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came the scientific revolution and put the kibosh on that. The heavens were liberated from superstition!</a:t>
            </a:r>
            <a:r>
              <a:rPr lang="en-US" baseline="0" dirty="0"/>
              <a:t> </a:t>
            </a:r>
            <a:r>
              <a:rPr lang="en-US" dirty="0"/>
              <a:t>The</a:t>
            </a:r>
            <a:r>
              <a:rPr lang="en-US" baseline="0" dirty="0"/>
              <a:t> sobriety of empiricism swept the astrologers out of the academy.</a:t>
            </a:r>
            <a:endParaRPr lang="en-US" dirty="0"/>
          </a:p>
        </p:txBody>
      </p:sp>
      <p:sp>
        <p:nvSpPr>
          <p:cNvPr id="4" name="Slide Number Placeholder 3"/>
          <p:cNvSpPr>
            <a:spLocks noGrp="1"/>
          </p:cNvSpPr>
          <p:nvPr>
            <p:ph type="sldNum" sz="quarter" idx="10"/>
          </p:nvPr>
        </p:nvSpPr>
        <p:spPr/>
        <p:txBody>
          <a:bodyPr/>
          <a:lstStyle/>
          <a:p>
            <a:pPr>
              <a:defRPr/>
            </a:pPr>
            <a:fld id="{FC2592BF-9787-48A8-8A3C-56749D6FC0AD}" type="slidenum">
              <a:rPr lang="en-US"/>
              <a:pPr>
                <a:defRPr/>
              </a:pPr>
              <a:t>5</a:t>
            </a:fld>
            <a:endParaRPr lang="en-US"/>
          </a:p>
        </p:txBody>
      </p:sp>
    </p:spTree>
    <p:extLst>
      <p:ext uri="{BB962C8B-B14F-4D97-AF65-F5344CB8AC3E}">
        <p14:creationId xmlns="" xmlns:p14="http://schemas.microsoft.com/office/powerpoint/2010/main" val="36394716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 deeper level, or educational goal translated into wiring – we want to rewire or students brains!</a:t>
            </a:r>
            <a:endParaRPr lang="en-US"/>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41</a:t>
            </a:fld>
            <a:endParaRPr lang="en-US"/>
          </a:p>
        </p:txBody>
      </p:sp>
    </p:spTree>
    <p:extLst>
      <p:ext uri="{BB962C8B-B14F-4D97-AF65-F5344CB8AC3E}">
        <p14:creationId xmlns="" xmlns:p14="http://schemas.microsoft.com/office/powerpoint/2010/main" val="32236893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exciting! Because we now understand that learning is a physical process and not </a:t>
            </a:r>
            <a:r>
              <a:rPr lang="en-GB" dirty="0" err="1"/>
              <a:t>hocus</a:t>
            </a:r>
            <a:r>
              <a:rPr lang="en-GB" dirty="0"/>
              <a:t> </a:t>
            </a:r>
            <a:r>
              <a:rPr lang="en-GB" dirty="0" err="1"/>
              <a:t>pocus</a:t>
            </a:r>
            <a:r>
              <a:rPr lang="en-GB" dirty="0"/>
              <a:t>. And who is awesome with physical processes? Recent results from neuroscience have shown some of the first tantalising evidence for the growth of brain tissue in response to learning ...  And... The shrinking of tissue as a result of disuse.</a:t>
            </a:r>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42</a:t>
            </a:fld>
            <a:endParaRPr lang="en-US"/>
          </a:p>
        </p:txBody>
      </p:sp>
    </p:spTree>
    <p:extLst>
      <p:ext uri="{BB962C8B-B14F-4D97-AF65-F5344CB8AC3E}">
        <p14:creationId xmlns="" xmlns:p14="http://schemas.microsoft.com/office/powerpoint/2010/main" val="587240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we can ask the question: “What should our instruction accomplish?” What type of experiences promote the re-wiring</a:t>
            </a:r>
            <a:r>
              <a:rPr lang="en-US" baseline="0" dirty="0"/>
              <a:t> our students’ need?</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be pretty sure what doesn’t promote learning. </a:t>
            </a:r>
            <a:endParaRPr lang="en-US"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46</a:t>
            </a:fld>
            <a:endParaRPr lang="en-US"/>
          </a:p>
        </p:txBody>
      </p:sp>
    </p:spTree>
    <p:extLst>
      <p:ext uri="{BB962C8B-B14F-4D97-AF65-F5344CB8AC3E}">
        <p14:creationId xmlns="" xmlns:p14="http://schemas.microsoft.com/office/powerpoint/2010/main" val="38890099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a:t>
            </a:r>
            <a:r>
              <a:rPr lang="en-GB" baseline="0" dirty="0"/>
              <a:t> part of expertise is the set of attitudes that physicists have towards the process of learning and doing physics. </a:t>
            </a:r>
            <a:r>
              <a:rPr lang="en-GB" dirty="0"/>
              <a:t>Researchers have developed told to help us measure the development of expert like attitude in our classroom by asking some simple questions:</a:t>
            </a:r>
          </a:p>
          <a:p>
            <a:r>
              <a:rPr lang="en-GB" dirty="0"/>
              <a:t>If we survey Students at the beginning and end of a course, we can measure how those attitudes change.</a:t>
            </a:r>
          </a:p>
          <a:p>
            <a:r>
              <a:rPr lang="en-GB" dirty="0"/>
              <a:t>The results are even more surprising then the FCI.</a:t>
            </a:r>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47</a:t>
            </a:fld>
            <a:endParaRPr lang="en-US"/>
          </a:p>
        </p:txBody>
      </p:sp>
    </p:spTree>
    <p:extLst>
      <p:ext uri="{BB962C8B-B14F-4D97-AF65-F5344CB8AC3E}">
        <p14:creationId xmlns="" xmlns:p14="http://schemas.microsoft.com/office/powerpoint/2010/main" val="2120734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Typical instruction usually causes a significant negative shift in attitudes across a range of attitudes.</a:t>
            </a:r>
          </a:p>
          <a:p>
            <a:r>
              <a:rPr lang="en-GB" dirty="0"/>
              <a:t>Undergrad chair? Take note!</a:t>
            </a:r>
          </a:p>
          <a:p>
            <a:endParaRPr lang="en-US"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48</a:t>
            </a:fld>
            <a:endParaRPr lang="en-US"/>
          </a:p>
        </p:txBody>
      </p:sp>
    </p:spTree>
    <p:extLst>
      <p:ext uri="{BB962C8B-B14F-4D97-AF65-F5344CB8AC3E}">
        <p14:creationId xmlns="" xmlns:p14="http://schemas.microsoft.com/office/powerpoint/2010/main" val="2598091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Just to clarify: lecture is good</a:t>
            </a:r>
            <a:r>
              <a:rPr lang="en-GB" baseline="0" dirty="0"/>
              <a:t> as transmitting information, but very poor at promoting deep understanding.</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game changer!</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56</a:t>
            </a:fld>
            <a:endParaRPr lang="en-US"/>
          </a:p>
        </p:txBody>
      </p:sp>
    </p:spTree>
    <p:extLst>
      <p:ext uri="{BB962C8B-B14F-4D97-AF65-F5344CB8AC3E}">
        <p14:creationId xmlns="" xmlns:p14="http://schemas.microsoft.com/office/powerpoint/2010/main" val="2868788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game changer!</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57</a:t>
            </a:fld>
            <a:endParaRPr lang="en-US"/>
          </a:p>
        </p:txBody>
      </p:sp>
    </p:spTree>
    <p:extLst>
      <p:ext uri="{BB962C8B-B14F-4D97-AF65-F5344CB8AC3E}">
        <p14:creationId xmlns="" xmlns:p14="http://schemas.microsoft.com/office/powerpoint/2010/main" val="3021271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massive meta-study comparing active learning to traditional instruction across many STEM</a:t>
            </a:r>
            <a:r>
              <a:rPr lang="en-US" baseline="0" dirty="0"/>
              <a:t> disciplines  shows a</a:t>
            </a:r>
            <a:r>
              <a:rPr lang="en-US" dirty="0"/>
              <a:t> significant decrease in the failure rate</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58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Because the curtain of magic and wonder was pulled back, the diviner’s powers as much as they were persuasive, were revealed to be illusory. So what to do next with your physics training?</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significant increase in performance on exams or conceptual surveys … and hey! Look at physics leading the pack</a:t>
            </a:r>
            <a:r>
              <a:rPr lang="en-US" baseline="0" dirty="0"/>
              <a:t> with improvements of ¾ of a standard deviation.</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59</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we see the complete picture and the power of active learning. The shapes in green</a:t>
            </a:r>
            <a:r>
              <a:rPr lang="en-US" baseline="0" dirty="0"/>
              <a:t> are …</a:t>
            </a:r>
          </a:p>
          <a:p>
            <a:r>
              <a:rPr lang="en-US" baseline="0" dirty="0"/>
              <a:t>Active learning doubles the improvements our students make due to instruction. Twice as much education for the price of one degree. Incredible!</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60</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a scientific approach to teaching and learning</a:t>
            </a:r>
            <a:r>
              <a:rPr lang="en-US" baseline="0" dirty="0"/>
              <a:t>, we can literally …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61</a:t>
            </a:fld>
            <a:endParaRPr lang="en-US"/>
          </a:p>
        </p:txBody>
      </p:sp>
    </p:spTree>
    <p:extLst>
      <p:ext uri="{BB962C8B-B14F-4D97-AF65-F5344CB8AC3E}">
        <p14:creationId xmlns="" xmlns:p14="http://schemas.microsoft.com/office/powerpoint/2010/main" val="4609170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By creating a well-designed, research-informed program, average teachers can</a:t>
            </a:r>
            <a:r>
              <a:rPr lang="en-US" baseline="0" dirty="0"/>
              <a:t> produce results that our best teachers a generation ago could only dream of.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62</a:t>
            </a:fld>
            <a:endParaRPr lang="en-US"/>
          </a:p>
        </p:txBody>
      </p:sp>
    </p:spTree>
    <p:extLst>
      <p:ext uri="{BB962C8B-B14F-4D97-AF65-F5344CB8AC3E}">
        <p14:creationId xmlns="" xmlns:p14="http://schemas.microsoft.com/office/powerpoint/2010/main" val="2937597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Reformed teaching can help students develop expert-like attitudes</a:t>
            </a:r>
            <a:r>
              <a:rPr lang="en-US" baseline="0" dirty="0"/>
              <a:t> towards learning and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63</a:t>
            </a:fld>
            <a:endParaRPr lang="en-US"/>
          </a:p>
        </p:txBody>
      </p:sp>
    </p:spTree>
    <p:extLst>
      <p:ext uri="{BB962C8B-B14F-4D97-AF65-F5344CB8AC3E}">
        <p14:creationId xmlns="" xmlns:p14="http://schemas.microsoft.com/office/powerpoint/2010/main" val="2319031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Encourage under-represented communities</a:t>
            </a:r>
            <a:r>
              <a:rPr lang="en-US" baseline="0" dirty="0"/>
              <a:t> of people to appreciate the majesty of the physical universe and the rewards of the physics profession.</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64</a:t>
            </a:fld>
            <a:endParaRPr lang="en-US"/>
          </a:p>
        </p:txBody>
      </p:sp>
    </p:spTree>
    <p:extLst>
      <p:ext uri="{BB962C8B-B14F-4D97-AF65-F5344CB8AC3E}">
        <p14:creationId xmlns="" xmlns:p14="http://schemas.microsoft.com/office/powerpoint/2010/main" val="147952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Our knowledge is not in</a:t>
            </a:r>
            <a:r>
              <a:rPr lang="en-US" baseline="0" dirty="0"/>
              <a:t> a useful form, (2) our classes must provide students with time to explore ideas, (3) no matter how mathematically sophisticated physics is, deep concepts and principles govern its operations</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one technology that, more than any other, has the potential to disrupt the educational system and leave it staggering for a clear response. The printed book.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67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probably had conversations</a:t>
            </a:r>
            <a:r>
              <a:rPr lang="en-US" baseline="0" dirty="0"/>
              <a:t> like these:</a:t>
            </a:r>
          </a:p>
          <a:p>
            <a:r>
              <a:rPr lang="en-US" baseline="0" dirty="0"/>
              <a:t>And they look at you like a strange, other-worldly creature, like the astrologists and alchemists of old.</a:t>
            </a:r>
          </a:p>
          <a:p>
            <a:r>
              <a:rPr lang="en-US" baseline="0" dirty="0"/>
              <a:t>Largely because physics has an enduring reputation for:</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Being hard.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about teaching?</a:t>
            </a:r>
            <a:r>
              <a:rPr lang="en-US" baseline="0" dirty="0"/>
              <a:t> This is the bread and butter for many of us.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reputation and other factors has led people</a:t>
            </a:r>
            <a:r>
              <a:rPr lang="en-US" baseline="0" dirty="0"/>
              <a:t> to construct a very narrow view of the strange and magical “people who can do physics”.</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can see how powerful this effect is</a:t>
            </a:r>
            <a:r>
              <a:rPr lang="en-US" baseline="0" dirty="0"/>
              <a:t> and the stunning lack of diversity it brings to this profession.</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might not recall signing</a:t>
            </a:r>
            <a:r>
              <a:rPr lang="en-US" baseline="0" dirty="0"/>
              <a:t> this contract, but it exists and the legalese goes something like this: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public asks that we:</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76</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just need another government </a:t>
            </a:r>
            <a:r>
              <a:rPr lang="en-US" dirty="0" err="1"/>
              <a:t>unfavourable</a:t>
            </a:r>
            <a:r>
              <a:rPr lang="en-US" baseline="0" dirty="0"/>
              <a:t> to academic research …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77</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a:pPr>
                <a:defRPr/>
              </a:pPr>
              <a:t>78</a:t>
            </a:fld>
            <a:endParaRPr lang="en-US"/>
          </a:p>
        </p:txBody>
      </p:sp>
    </p:spTree>
    <p:extLst>
      <p:ext uri="{BB962C8B-B14F-4D97-AF65-F5344CB8AC3E}">
        <p14:creationId xmlns="" xmlns:p14="http://schemas.microsoft.com/office/powerpoint/2010/main" val="29209363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Now we can ask the question: “What should our instruction accomplish?” What type of experiences promote the re-wiring</a:t>
            </a:r>
            <a:r>
              <a:rPr lang="en-US" baseline="0" dirty="0"/>
              <a:t> our students’ need?</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80</a:t>
            </a:fld>
            <a:endParaRPr lang="en-US"/>
          </a:p>
        </p:txBody>
      </p:sp>
    </p:spTree>
    <p:extLst>
      <p:ext uri="{BB962C8B-B14F-4D97-AF65-F5344CB8AC3E}">
        <p14:creationId xmlns="" xmlns:p14="http://schemas.microsoft.com/office/powerpoint/2010/main" val="2270623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encourage you to join the …</a:t>
            </a:r>
          </a:p>
          <a:p>
            <a:r>
              <a:rPr lang="en-US" dirty="0"/>
              <a:t>with the hope that this will help start a new chapter in your teaching careers and also provide well-deserved bragging rights, so that you might tell your great-grandchildren, who will take this way</a:t>
            </a:r>
            <a:r>
              <a:rPr lang="en-US" baseline="0" dirty="0"/>
              <a:t> of </a:t>
            </a:r>
            <a:r>
              <a:rPr lang="en-US" dirty="0"/>
              <a:t>learning for granted, that you were part of the great teaching revolution of the first half of the 21</a:t>
            </a:r>
            <a:r>
              <a:rPr lang="en-US" baseline="30000" dirty="0"/>
              <a:t>st</a:t>
            </a:r>
            <a:r>
              <a:rPr lang="en-US" dirty="0"/>
              <a:t> century.</a:t>
            </a:r>
          </a:p>
        </p:txBody>
      </p:sp>
      <p:sp>
        <p:nvSpPr>
          <p:cNvPr id="4" name="Slide Number Placeholder 3"/>
          <p:cNvSpPr>
            <a:spLocks noGrp="1"/>
          </p:cNvSpPr>
          <p:nvPr>
            <p:ph type="sldNum" sz="quarter" idx="10"/>
          </p:nvPr>
        </p:nvSpPr>
        <p:spPr/>
        <p:txBody>
          <a:bodyPr/>
          <a:lstStyle/>
          <a:p>
            <a:pPr>
              <a:defRPr/>
            </a:pPr>
            <a:fld id="{FC2592BF-9787-48A8-8A3C-56749D6FC0AD}" type="slidenum">
              <a:rPr lang="en-US"/>
              <a:pPr>
                <a:defRPr/>
              </a:pPr>
              <a:t>81</a:t>
            </a:fld>
            <a:endParaRPr lang="en-US"/>
          </a:p>
        </p:txBody>
      </p:sp>
    </p:spTree>
    <p:extLst>
      <p:ext uri="{BB962C8B-B14F-4D97-AF65-F5344CB8AC3E}">
        <p14:creationId xmlns="" xmlns:p14="http://schemas.microsoft.com/office/powerpoint/2010/main" val="363947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Some teachers also have a mystical ability to spellbind and enthrall. To dazzle and inspire</a:t>
            </a:r>
            <a:r>
              <a:rPr lang="en-US" baseline="0" dirty="0"/>
              <a:t> and make a deep emotional connection with people. Some have a great ability to …</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stand</a:t>
            </a:r>
            <a:r>
              <a:rPr lang="en-US" baseline="0" dirty="0"/>
              <a:t> on tables. You know someone’s really teaching when …</a:t>
            </a:r>
          </a:p>
          <a:p>
            <a:r>
              <a:rPr lang="en-US" baseline="0" dirty="0"/>
              <a:t>But wherein lies their power? How far does the power of the charismatic teacher extend?</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Richard Feynman is widely regarded</a:t>
            </a:r>
            <a:r>
              <a:rPr lang="en-US" baseline="0" dirty="0"/>
              <a:t> as having been an extraordinary teacher. </a:t>
            </a:r>
            <a:r>
              <a:rPr lang="en-US" dirty="0"/>
              <a:t>His lecture halls at Caltech when he taught introductory physics  were packed</a:t>
            </a:r>
            <a:endParaRPr lang="en-CA" dirty="0"/>
          </a:p>
        </p:txBody>
      </p:sp>
      <p:sp>
        <p:nvSpPr>
          <p:cNvPr id="4" name="Slide Number Placeholder 3"/>
          <p:cNvSpPr>
            <a:spLocks noGrp="1"/>
          </p:cNvSpPr>
          <p:nvPr>
            <p:ph type="sldNum" sz="quarter" idx="10"/>
          </p:nvPr>
        </p:nvSpPr>
        <p:spPr/>
        <p:txBody>
          <a:bodyPr/>
          <a:lstStyle/>
          <a:p>
            <a:pPr>
              <a:defRPr/>
            </a:pPr>
            <a:fld id="{FB94444D-C6C5-4A71-BB06-A1DD9A0DDE0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0971" name="Rectangle 11"/>
          <p:cNvSpPr>
            <a:spLocks noGrp="1" noChangeArrowheads="1"/>
          </p:cNvSpPr>
          <p:nvPr>
            <p:ph type="ctrTitle" sz="quarter"/>
          </p:nvPr>
        </p:nvSpPr>
        <p:spPr>
          <a:xfrm>
            <a:off x="685800" y="1736725"/>
            <a:ext cx="7772400" cy="1920875"/>
          </a:xfrm>
        </p:spPr>
        <p:txBody>
          <a:bodyPr/>
          <a:lstStyle>
            <a:lvl1pPr>
              <a:defRPr sz="6000">
                <a:solidFill>
                  <a:srgbClr val="F6DB3C"/>
                </a:solidFill>
              </a:defRPr>
            </a:lvl1pPr>
          </a:lstStyle>
          <a:p>
            <a:r>
              <a:rPr lang="en-US" dirty="0"/>
              <a:t>Click to edit Master title style</a:t>
            </a:r>
          </a:p>
        </p:txBody>
      </p:sp>
      <p:sp>
        <p:nvSpPr>
          <p:cNvPr id="40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D82A63B8-0AA2-45BB-BD24-A6E590380469}" type="datetimeFigureOut">
              <a:rPr lang="en-US"/>
              <a:pPr>
                <a:defRPr/>
              </a:pPr>
              <a:t>1/23/2017</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E8458C0-D67A-49A0-B92C-F79B4FD19459}" type="slidenum">
              <a:rPr lang="en-US"/>
              <a:pPr>
                <a:defRPr/>
              </a:pPr>
              <a:t>‹#›</a:t>
            </a:fld>
            <a:endParaRPr lang="en-US"/>
          </a:p>
        </p:txBody>
      </p:sp>
    </p:spTree>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fld id="{EA929AD1-DF28-4660-9706-87538AB772F2}" type="datetimeFigureOut">
              <a:rPr lang="en-US"/>
              <a:pPr>
                <a:defRPr/>
              </a:pPr>
              <a:t>1/23/2017</a:t>
            </a:fld>
            <a:endParaRPr lang="en-US"/>
          </a:p>
        </p:txBody>
      </p:sp>
      <p:sp>
        <p:nvSpPr>
          <p:cNvPr id="5" name="Rectangle 3"/>
          <p:cNvSpPr>
            <a:spLocks noGrp="1" noChangeArrowheads="1"/>
          </p:cNvSpPr>
          <p:nvPr>
            <p:ph type="sldNum" sz="quarter" idx="11"/>
          </p:nvPr>
        </p:nvSpPr>
        <p:spPr/>
        <p:txBody>
          <a:bodyPr/>
          <a:lstStyle>
            <a:lvl1pPr>
              <a:defRPr/>
            </a:lvl1pPr>
          </a:lstStyle>
          <a:p>
            <a:pPr>
              <a:defRPr/>
            </a:pPr>
            <a:fld id="{B462C5EE-12E6-4944-A9DA-07A696FB377E}"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fld id="{3A1B6483-7C4D-4AAB-9C9D-E10F2A32D184}" type="datetimeFigureOut">
              <a:rPr lang="en-US"/>
              <a:pPr>
                <a:defRPr/>
              </a:pPr>
              <a:t>1/23/2017</a:t>
            </a:fld>
            <a:endParaRPr lang="en-US"/>
          </a:p>
        </p:txBody>
      </p:sp>
      <p:sp>
        <p:nvSpPr>
          <p:cNvPr id="5" name="Rectangle 3"/>
          <p:cNvSpPr>
            <a:spLocks noGrp="1" noChangeArrowheads="1"/>
          </p:cNvSpPr>
          <p:nvPr>
            <p:ph type="sldNum" sz="quarter" idx="11"/>
          </p:nvPr>
        </p:nvSpPr>
        <p:spPr/>
        <p:txBody>
          <a:bodyPr/>
          <a:lstStyle>
            <a:lvl1pPr>
              <a:defRPr/>
            </a:lvl1pPr>
          </a:lstStyle>
          <a:p>
            <a:pPr>
              <a:defRPr/>
            </a:pPr>
            <a:fld id="{27F1BB96-14BE-4167-8207-F5362479EB06}"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txBox="1">
            <a:spLocks/>
          </p:cNvSpPr>
          <p:nvPr userDrawn="1"/>
        </p:nvSpPr>
        <p:spPr bwMode="auto">
          <a:xfrm>
            <a:off x="0" y="7938"/>
            <a:ext cx="9144000" cy="1143000"/>
          </a:xfrm>
          <a:prstGeom prst="rect">
            <a:avLst/>
          </a:prstGeom>
          <a:solidFill>
            <a:srgbClr val="F8F8F8">
              <a:alpha val="18039"/>
            </a:srgbClr>
          </a:solidFill>
          <a:ln w="9525">
            <a:noFill/>
            <a:miter lim="800000"/>
            <a:headEnd/>
            <a:tailEnd/>
          </a:ln>
          <a:effectLst/>
        </p:spPr>
        <p:txBody>
          <a:bodyPr anchor="ctr"/>
          <a:lstStyle>
            <a:lvl1pPr algn="ctr" rtl="0" eaLnBrk="0" fontAlgn="base" hangingPunct="0">
              <a:spcBef>
                <a:spcPct val="0"/>
              </a:spcBef>
              <a:spcAft>
                <a:spcPct val="0"/>
              </a:spcAft>
              <a:defRPr sz="4400" b="1">
                <a:solidFill>
                  <a:srgbClr val="F6DB3C"/>
                </a:solidFill>
                <a:effectLst>
                  <a:outerShdw blurRad="38100" dist="38100" dir="2700000" algn="tl">
                    <a:srgbClr val="000000"/>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a:defRPr/>
            </a:pPr>
            <a:r>
              <a:rPr lang="en-US" dirty="0"/>
              <a:t>Click to edit Master title style</a:t>
            </a:r>
          </a:p>
        </p:txBody>
      </p:sp>
      <p:sp>
        <p:nvSpPr>
          <p:cNvPr id="3" name="Rectangle 2"/>
          <p:cNvSpPr>
            <a:spLocks noGrp="1" noChangeArrowheads="1"/>
          </p:cNvSpPr>
          <p:nvPr>
            <p:ph type="dt" sz="half" idx="10"/>
          </p:nvPr>
        </p:nvSpPr>
        <p:spPr/>
        <p:txBody>
          <a:bodyPr/>
          <a:lstStyle>
            <a:lvl1pPr>
              <a:defRPr/>
            </a:lvl1pPr>
          </a:lstStyle>
          <a:p>
            <a:pPr>
              <a:defRPr/>
            </a:pPr>
            <a:fld id="{E9CFCA33-9C8C-4552-8EE5-DA9234B2C113}" type="datetimeFigureOut">
              <a:rPr lang="en-US"/>
              <a:pPr>
                <a:defRPr/>
              </a:pPr>
              <a:t>1/23/2017</a:t>
            </a:fld>
            <a:endParaRPr lang="en-US"/>
          </a:p>
        </p:txBody>
      </p:sp>
      <p:sp>
        <p:nvSpPr>
          <p:cNvPr id="4" name="Rectangle 3"/>
          <p:cNvSpPr>
            <a:spLocks noGrp="1" noChangeArrowheads="1"/>
          </p:cNvSpPr>
          <p:nvPr>
            <p:ph type="sldNum" sz="quarter" idx="11"/>
          </p:nvPr>
        </p:nvSpPr>
        <p:spPr/>
        <p:txBody>
          <a:bodyPr/>
          <a:lstStyle>
            <a:lvl1pPr>
              <a:defRPr/>
            </a:lvl1pPr>
          </a:lstStyle>
          <a:p>
            <a:pPr>
              <a:defRPr/>
            </a:pPr>
            <a:fld id="{10EC8919-DCB0-4D3C-BF62-D8501FAECCE3}"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mc:AlternateContent xmlns:mc="http://schemas.openxmlformats.org/markup-compatibility/2006">
    <mc:Choice xmlns="" xmlns:p14="http://schemas.microsoft.com/office/powerpoint/2010/main" Requires="p14">
      <p:transition p14:dur="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298"/>
            <a:ext cx="8229600" cy="1143000"/>
          </a:xfrm>
        </p:spPr>
        <p:txBody>
          <a:bodyPr/>
          <a:lstStyle>
            <a:lvl1pPr>
              <a:defRPr>
                <a:solidFill>
                  <a:srgbClr val="F6DB3C"/>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275907"/>
            <a:ext cx="8229600" cy="5326911"/>
          </a:xfrm>
        </p:spPr>
        <p:txBody>
          <a:bodyPr/>
          <a:lstStyle>
            <a:lvl1pPr>
              <a:defRPr b="1">
                <a:latin typeface="Arial" pitchFamily="34" charset="0"/>
                <a:cs typeface="Arial" pitchFamily="34" charset="0"/>
              </a:defRPr>
            </a:lvl1pPr>
            <a:lvl2pPr>
              <a:defRPr b="1">
                <a:latin typeface="Arial" pitchFamily="34" charset="0"/>
                <a:cs typeface="Arial" pitchFamily="34" charset="0"/>
              </a:defRPr>
            </a:lvl2pPr>
            <a:lvl3pPr>
              <a:defRPr b="1">
                <a:latin typeface="Arial" pitchFamily="34" charset="0"/>
                <a:cs typeface="Arial" pitchFamily="34" charset="0"/>
              </a:defRPr>
            </a:lvl3pPr>
            <a:lvl4pPr>
              <a:defRPr b="1">
                <a:latin typeface="Arial" pitchFamily="34" charset="0"/>
                <a:cs typeface="Arial" pitchFamily="34" charset="0"/>
              </a:defRPr>
            </a:lvl4pPr>
            <a:lvl5pPr>
              <a:defRPr b="1">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fld id="{AA541560-CFBE-452E-8BC0-C13035E1A596}" type="datetimeFigureOut">
              <a:rPr lang="en-US"/>
              <a:pPr>
                <a:defRPr/>
              </a:pPr>
              <a:t>1/23/2017</a:t>
            </a:fld>
            <a:endParaRPr lang="en-US"/>
          </a:p>
        </p:txBody>
      </p:sp>
      <p:sp>
        <p:nvSpPr>
          <p:cNvPr id="5" name="Rectangle 3"/>
          <p:cNvSpPr>
            <a:spLocks noGrp="1" noChangeArrowheads="1"/>
          </p:cNvSpPr>
          <p:nvPr>
            <p:ph type="sldNum" sz="quarter" idx="11"/>
          </p:nvPr>
        </p:nvSpPr>
        <p:spPr/>
        <p:txBody>
          <a:bodyPr/>
          <a:lstStyle>
            <a:lvl1pPr>
              <a:defRPr/>
            </a:lvl1pPr>
          </a:lstStyle>
          <a:p>
            <a:pPr>
              <a:defRPr/>
            </a:pPr>
            <a:fld id="{13CF188C-21EB-4AA4-8D14-CEC32D3ABA7C}"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fld id="{1CBA8EAA-614B-4C96-9FF0-010A17E2724E}" type="datetimeFigureOut">
              <a:rPr lang="en-US"/>
              <a:pPr>
                <a:defRPr/>
              </a:pPr>
              <a:t>1/23/2017</a:t>
            </a:fld>
            <a:endParaRPr lang="en-US"/>
          </a:p>
        </p:txBody>
      </p:sp>
      <p:sp>
        <p:nvSpPr>
          <p:cNvPr id="6" name="Rectangle 3"/>
          <p:cNvSpPr>
            <a:spLocks noGrp="1" noChangeArrowheads="1"/>
          </p:cNvSpPr>
          <p:nvPr>
            <p:ph type="sldNum" sz="quarter" idx="11"/>
          </p:nvPr>
        </p:nvSpPr>
        <p:spPr/>
        <p:txBody>
          <a:bodyPr/>
          <a:lstStyle>
            <a:lvl1pPr>
              <a:defRPr/>
            </a:lvl1pPr>
          </a:lstStyle>
          <a:p>
            <a:pPr>
              <a:defRPr/>
            </a:pPr>
            <a:fld id="{10F5EAA5-0B10-4650-BB20-978817312A2F}"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fld id="{925626EC-7316-4F81-956D-DF2632CD3663}" type="datetimeFigureOut">
              <a:rPr lang="en-US"/>
              <a:pPr>
                <a:defRPr/>
              </a:pPr>
              <a:t>1/23/2017</a:t>
            </a:fld>
            <a:endParaRPr lang="en-US"/>
          </a:p>
        </p:txBody>
      </p:sp>
      <p:sp>
        <p:nvSpPr>
          <p:cNvPr id="8" name="Rectangle 3"/>
          <p:cNvSpPr>
            <a:spLocks noGrp="1" noChangeArrowheads="1"/>
          </p:cNvSpPr>
          <p:nvPr>
            <p:ph type="sldNum" sz="quarter" idx="11"/>
          </p:nvPr>
        </p:nvSpPr>
        <p:spPr/>
        <p:txBody>
          <a:bodyPr/>
          <a:lstStyle>
            <a:lvl1pPr>
              <a:defRPr/>
            </a:lvl1pPr>
          </a:lstStyle>
          <a:p>
            <a:pPr>
              <a:defRPr/>
            </a:pPr>
            <a:fld id="{554BE151-5221-4047-AB2F-1A68EFE648A7}"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2"/>
            <a:ext cx="8229600" cy="1143000"/>
          </a:xfrm>
        </p:spPr>
        <p:txBody>
          <a:bodyPr/>
          <a:lstStyle>
            <a:lvl1pPr>
              <a:defRPr>
                <a:solidFill>
                  <a:srgbClr val="F6DB3C"/>
                </a:solidFill>
              </a:defRPr>
            </a:lvl1pPr>
          </a:lstStyle>
          <a:p>
            <a:r>
              <a:rPr lang="en-US" dirty="0"/>
              <a:t>Click to edit Master title style</a:t>
            </a:r>
          </a:p>
        </p:txBody>
      </p:sp>
      <p:sp>
        <p:nvSpPr>
          <p:cNvPr id="3" name="Rectangle 2"/>
          <p:cNvSpPr>
            <a:spLocks noGrp="1" noChangeArrowheads="1"/>
          </p:cNvSpPr>
          <p:nvPr>
            <p:ph type="dt" sz="half" idx="10"/>
          </p:nvPr>
        </p:nvSpPr>
        <p:spPr/>
        <p:txBody>
          <a:bodyPr/>
          <a:lstStyle>
            <a:lvl1pPr>
              <a:defRPr/>
            </a:lvl1pPr>
          </a:lstStyle>
          <a:p>
            <a:pPr>
              <a:defRPr/>
            </a:pPr>
            <a:fld id="{C0EB26E9-4FB6-4528-BFDA-45B5B642057B}" type="datetimeFigureOut">
              <a:rPr lang="en-US"/>
              <a:pPr>
                <a:defRPr/>
              </a:pPr>
              <a:t>1/23/2017</a:t>
            </a:fld>
            <a:endParaRPr lang="en-US"/>
          </a:p>
        </p:txBody>
      </p:sp>
      <p:sp>
        <p:nvSpPr>
          <p:cNvPr id="4" name="Rectangle 3"/>
          <p:cNvSpPr>
            <a:spLocks noGrp="1" noChangeArrowheads="1"/>
          </p:cNvSpPr>
          <p:nvPr>
            <p:ph type="sldNum" sz="quarter" idx="11"/>
          </p:nvPr>
        </p:nvSpPr>
        <p:spPr/>
        <p:txBody>
          <a:bodyPr/>
          <a:lstStyle>
            <a:lvl1pPr>
              <a:defRPr/>
            </a:lvl1pPr>
          </a:lstStyle>
          <a:p>
            <a:pPr>
              <a:defRPr/>
            </a:pPr>
            <a:fld id="{ACC34C94-F37A-4880-AE01-CCE975CB3DED}"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fld id="{EB346CE6-3ADE-4273-96E2-549355A33CC9}" type="datetimeFigureOut">
              <a:rPr lang="en-US"/>
              <a:pPr>
                <a:defRPr/>
              </a:pPr>
              <a:t>1/23/2017</a:t>
            </a:fld>
            <a:endParaRPr lang="en-US"/>
          </a:p>
        </p:txBody>
      </p:sp>
      <p:sp>
        <p:nvSpPr>
          <p:cNvPr id="3" name="Rectangle 3"/>
          <p:cNvSpPr>
            <a:spLocks noGrp="1" noChangeArrowheads="1"/>
          </p:cNvSpPr>
          <p:nvPr>
            <p:ph type="sldNum" sz="quarter" idx="11"/>
          </p:nvPr>
        </p:nvSpPr>
        <p:spPr/>
        <p:txBody>
          <a:bodyPr/>
          <a:lstStyle>
            <a:lvl1pPr>
              <a:defRPr/>
            </a:lvl1pPr>
          </a:lstStyle>
          <a:p>
            <a:pPr>
              <a:defRPr/>
            </a:pPr>
            <a:fld id="{9D0AE581-D661-4D7D-BB55-EFC040D62471}"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fld id="{A3138AD6-164D-4F7A-9701-C7FB18A783C7}" type="datetimeFigureOut">
              <a:rPr lang="en-US"/>
              <a:pPr>
                <a:defRPr/>
              </a:pPr>
              <a:t>1/23/2017</a:t>
            </a:fld>
            <a:endParaRPr lang="en-US"/>
          </a:p>
        </p:txBody>
      </p:sp>
      <p:sp>
        <p:nvSpPr>
          <p:cNvPr id="6" name="Rectangle 3"/>
          <p:cNvSpPr>
            <a:spLocks noGrp="1" noChangeArrowheads="1"/>
          </p:cNvSpPr>
          <p:nvPr>
            <p:ph type="sldNum" sz="quarter" idx="11"/>
          </p:nvPr>
        </p:nvSpPr>
        <p:spPr/>
        <p:txBody>
          <a:bodyPr/>
          <a:lstStyle>
            <a:lvl1pPr>
              <a:defRPr/>
            </a:lvl1pPr>
          </a:lstStyle>
          <a:p>
            <a:pPr>
              <a:defRPr/>
            </a:pPr>
            <a:fld id="{D7DF5290-6F41-4330-BB77-24FB43BF6233}"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fld id="{9E8E62CB-9AF1-4379-92C3-6100C404D5F5}" type="datetimeFigureOut">
              <a:rPr lang="en-US"/>
              <a:pPr>
                <a:defRPr/>
              </a:pPr>
              <a:t>1/23/2017</a:t>
            </a:fld>
            <a:endParaRPr lang="en-US"/>
          </a:p>
        </p:txBody>
      </p:sp>
      <p:sp>
        <p:nvSpPr>
          <p:cNvPr id="6" name="Rectangle 3"/>
          <p:cNvSpPr>
            <a:spLocks noGrp="1" noChangeArrowheads="1"/>
          </p:cNvSpPr>
          <p:nvPr>
            <p:ph type="sldNum" sz="quarter" idx="11"/>
          </p:nvPr>
        </p:nvSpPr>
        <p:spPr/>
        <p:txBody>
          <a:bodyPr/>
          <a:lstStyle>
            <a:lvl1pPr>
              <a:defRPr/>
            </a:lvl1pPr>
          </a:lstStyle>
          <a:p>
            <a:pPr>
              <a:defRPr/>
            </a:pPr>
            <a:fld id="{F1CF4DB3-4BFD-4DB7-95F4-0ECF4FE65CB1}"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B380CA16-6B5C-4AC8-9A2A-8E6792ADBE57}" type="datetimeFigureOut">
              <a:rPr lang="en-US"/>
              <a:pPr>
                <a:defRPr/>
              </a:pPr>
              <a:t>1/23/2017</a:t>
            </a:fld>
            <a:endParaRPr lang="en-US"/>
          </a:p>
        </p:txBody>
      </p:sp>
      <p:sp>
        <p:nvSpPr>
          <p:cNvPr id="39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745F554-AA51-4ADF-B9D0-22B64EA6F7BF}"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9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39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39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39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39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39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9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39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9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39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Lst>
  <p:transition spd="med" advClick="0">
    <p:fade/>
  </p:transition>
  <p:txStyles>
    <p:titleStyle>
      <a:lvl1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b="1">
          <a:solidFill>
            <a:schemeClr val="tx1"/>
          </a:solidFill>
          <a:effectLst>
            <a:outerShdw blurRad="38100" dist="38100" dir="2700000" algn="tl">
              <a:srgbClr val="000000"/>
            </a:outerShdw>
          </a:effectLst>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b="1">
          <a:solidFill>
            <a:schemeClr val="tx1"/>
          </a:solidFill>
          <a:effectLst>
            <a:outerShdw blurRad="38100" dist="38100" dir="2700000" algn="tl">
              <a:srgbClr val="000000"/>
            </a:outerShdw>
          </a:effectLst>
          <a:latin typeface="Arial" pitchFamily="34" charset="0"/>
          <a:cs typeface="Arial" pitchFamily="34"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b="1">
          <a:solidFill>
            <a:schemeClr val="tx1"/>
          </a:solidFill>
          <a:effectLst>
            <a:outerShdw blurRad="38100" dist="38100" dir="2700000" algn="tl">
              <a:srgbClr val="000000"/>
            </a:outerShdw>
          </a:effectLst>
          <a:latin typeface="Arial" pitchFamily="34" charset="0"/>
          <a:cs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b="1">
          <a:solidFill>
            <a:schemeClr val="tx1"/>
          </a:solidFill>
          <a:effectLst>
            <a:outerShdw blurRad="38100" dist="38100" dir="2700000" algn="tl">
              <a:srgbClr val="000000"/>
            </a:outerShdw>
          </a:effectLst>
          <a:latin typeface="Arial" pitchFamily="34" charset="0"/>
          <a:cs typeface="Arial"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Arial" pitchFamily="34" charset="0"/>
          <a:cs typeface="Arial"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7.jpe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gif"/></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1.gif"/></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7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259441" y="429197"/>
            <a:ext cx="8601739" cy="4166553"/>
          </a:xfrm>
        </p:spPr>
        <p:txBody>
          <a:bodyPr/>
          <a:lstStyle/>
          <a:p>
            <a:r>
              <a:rPr lang="en-US" dirty="0"/>
              <a:t>Build a Better Student</a:t>
            </a:r>
            <a:br>
              <a:rPr lang="en-US" dirty="0"/>
            </a:br>
            <a:r>
              <a:rPr lang="en-US" dirty="0"/>
              <a:t>Build a Better Teacher</a:t>
            </a:r>
            <a:br>
              <a:rPr lang="en-US" dirty="0"/>
            </a:br>
            <a:r>
              <a:rPr lang="en-US" sz="2800" dirty="0"/>
              <a:t/>
            </a:r>
            <a:br>
              <a:rPr lang="en-US" sz="2800" dirty="0"/>
            </a:br>
            <a:r>
              <a:rPr lang="en-US" sz="4000" dirty="0">
                <a:solidFill>
                  <a:schemeClr val="tx1"/>
                </a:solidFill>
              </a:rPr>
              <a:t>Revolutions in Teaching Physics</a:t>
            </a:r>
            <a:endParaRPr lang="en-US" dirty="0">
              <a:solidFill>
                <a:schemeClr val="tx1"/>
              </a:solidFill>
            </a:endParaRPr>
          </a:p>
        </p:txBody>
      </p:sp>
      <p:sp>
        <p:nvSpPr>
          <p:cNvPr id="6" name="Subtitle 5"/>
          <p:cNvSpPr>
            <a:spLocks noGrp="1"/>
          </p:cNvSpPr>
          <p:nvPr>
            <p:ph type="subTitle" sz="quarter" idx="1"/>
          </p:nvPr>
        </p:nvSpPr>
        <p:spPr>
          <a:xfrm>
            <a:off x="361950" y="5011387"/>
            <a:ext cx="8372475" cy="1656113"/>
          </a:xfrm>
        </p:spPr>
        <p:txBody>
          <a:bodyPr/>
          <a:lstStyle/>
          <a:p>
            <a:r>
              <a:rPr lang="en-US" dirty="0">
                <a:solidFill>
                  <a:srgbClr val="F6DB3C"/>
                </a:solidFill>
                <a:effectLst>
                  <a:outerShdw blurRad="38100" dist="38100" dir="2700000" algn="tl">
                    <a:srgbClr val="000000">
                      <a:alpha val="43137"/>
                    </a:srgbClr>
                  </a:outerShdw>
                </a:effectLst>
              </a:rPr>
              <a:t>Chris Meyer</a:t>
            </a:r>
          </a:p>
          <a:p>
            <a:r>
              <a:rPr lang="en-US" sz="2800" dirty="0">
                <a:effectLst>
                  <a:outerShdw blurRad="38100" dist="38100" dir="2700000" algn="tl">
                    <a:srgbClr val="000000">
                      <a:alpha val="43137"/>
                    </a:srgbClr>
                  </a:outerShdw>
                </a:effectLst>
              </a:rPr>
              <a:t>York Mills C. I., Toronto</a:t>
            </a:r>
          </a:p>
          <a:p>
            <a:r>
              <a:rPr lang="en-US" sz="2800" dirty="0">
                <a:effectLst>
                  <a:outerShdw blurRad="38100" dist="38100" dir="2700000" algn="tl">
                    <a:srgbClr val="000000">
                      <a:alpha val="43137"/>
                    </a:srgbClr>
                  </a:outerShdw>
                </a:effectLst>
              </a:rPr>
              <a:t>www.meyercreations.com/physics</a:t>
            </a:r>
          </a:p>
          <a:p>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endParaRPr lang="en-CA" dirty="0">
              <a:effectLst>
                <a:outerShdw blurRad="38100" dist="38100" dir="2700000" algn="tl">
                  <a:srgbClr val="000000">
                    <a:alpha val="43137"/>
                  </a:srgbClr>
                </a:outerShdw>
              </a:effectLst>
            </a:endParaRPr>
          </a:p>
        </p:txBody>
      </p:sp>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p:cNvPicPr>
            <a:picLocks noChangeAspect="1" noChangeArrowheads="1"/>
          </p:cNvPicPr>
          <p:nvPr/>
        </p:nvPicPr>
        <p:blipFill>
          <a:blip r:embed="rId3" cstate="print"/>
          <a:srcRect l="12644"/>
          <a:stretch>
            <a:fillRect/>
          </a:stretch>
        </p:blipFill>
        <p:spPr bwMode="auto">
          <a:xfrm>
            <a:off x="0" y="0"/>
            <a:ext cx="9144000" cy="6981825"/>
          </a:xfrm>
          <a:prstGeom prst="rect">
            <a:avLst/>
          </a:prstGeom>
          <a:noFill/>
        </p:spPr>
      </p:pic>
      <p:sp>
        <p:nvSpPr>
          <p:cNvPr id="3" name="Title 2"/>
          <p:cNvSpPr>
            <a:spLocks noGrp="1"/>
          </p:cNvSpPr>
          <p:nvPr>
            <p:ph type="title"/>
          </p:nvPr>
        </p:nvSpPr>
        <p:spPr>
          <a:xfrm>
            <a:off x="0" y="-10362"/>
            <a:ext cx="9144000" cy="1143000"/>
          </a:xfrm>
          <a:solidFill>
            <a:srgbClr val="000000">
              <a:alpha val="50196"/>
            </a:srgbClr>
          </a:solidFill>
        </p:spPr>
        <p:txBody>
          <a:bodyPr/>
          <a:lstStyle/>
          <a:p>
            <a:r>
              <a:rPr lang="en-US" sz="5400" dirty="0"/>
              <a:t>Feynman at Caltech</a:t>
            </a:r>
            <a:endParaRPr lang="en-CA" sz="5400" dirty="0"/>
          </a:p>
        </p:txBody>
      </p:sp>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xGySMr7E6lw/U53y7xeLq3I/AAAAAAAAYSI/pp0_2X9aQvQ/s640/The_Feynman_Lectures_on_Physics.jpg"/>
          <p:cNvPicPr>
            <a:picLocks noChangeAspect="1" noChangeArrowheads="1"/>
          </p:cNvPicPr>
          <p:nvPr/>
        </p:nvPicPr>
        <p:blipFill>
          <a:blip r:embed="rId3" cstate="print"/>
          <a:srcRect/>
          <a:stretch>
            <a:fillRect/>
          </a:stretch>
        </p:blipFill>
        <p:spPr bwMode="auto">
          <a:xfrm>
            <a:off x="0" y="-304800"/>
            <a:ext cx="9144000" cy="7800976"/>
          </a:xfrm>
          <a:prstGeom prst="rect">
            <a:avLst/>
          </a:prstGeom>
          <a:noFill/>
        </p:spPr>
      </p:pic>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4831307" cy="6858000"/>
          </a:xfrm>
          <a:prstGeom prst="rect">
            <a:avLst/>
          </a:prstGeom>
          <a:solidFill>
            <a:srgbClr val="4D4D4D"/>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3" name="Content Placeholder 2"/>
          <p:cNvSpPr>
            <a:spLocks noGrp="1"/>
          </p:cNvSpPr>
          <p:nvPr>
            <p:ph sz="half" idx="4294967295"/>
          </p:nvPr>
        </p:nvSpPr>
        <p:spPr>
          <a:xfrm>
            <a:off x="95536" y="1031132"/>
            <a:ext cx="4613275" cy="5717683"/>
          </a:xfrm>
          <a:solidFill>
            <a:srgbClr val="4D4D4D"/>
          </a:solidFill>
        </p:spPr>
        <p:txBody>
          <a:bodyPr/>
          <a:lstStyle/>
          <a:p>
            <a:pPr marL="0" indent="0" algn="ctr">
              <a:spcBef>
                <a:spcPts val="0"/>
              </a:spcBef>
              <a:buNone/>
            </a:pPr>
            <a:r>
              <a:rPr lang="en-US" sz="4800" dirty="0"/>
              <a:t>“…</a:t>
            </a:r>
            <a:r>
              <a:rPr lang="en-CA" sz="4800" dirty="0">
                <a:effectLst/>
              </a:rPr>
              <a:t> When I look at the examinations, </a:t>
            </a:r>
          </a:p>
          <a:p>
            <a:pPr marL="0" indent="0" algn="ctr">
              <a:spcBef>
                <a:spcPts val="0"/>
              </a:spcBef>
              <a:buNone/>
            </a:pPr>
            <a:r>
              <a:rPr lang="en-CA" sz="4800" dirty="0">
                <a:effectLst/>
              </a:rPr>
              <a:t>I think that </a:t>
            </a:r>
          </a:p>
          <a:p>
            <a:pPr marL="0" indent="0" algn="ctr">
              <a:spcBef>
                <a:spcPts val="0"/>
              </a:spcBef>
              <a:buNone/>
            </a:pPr>
            <a:r>
              <a:rPr lang="en-CA" sz="4800" dirty="0">
                <a:solidFill>
                  <a:srgbClr val="FFD629"/>
                </a:solidFill>
                <a:effectLst/>
              </a:rPr>
              <a:t>the system is a failure.</a:t>
            </a:r>
            <a:r>
              <a:rPr lang="en-CA" sz="4800" dirty="0">
                <a:effectLst/>
              </a:rPr>
              <a:t>”</a:t>
            </a:r>
            <a:endParaRPr lang="en-CA" sz="4800" dirty="0"/>
          </a:p>
        </p:txBody>
      </p:sp>
      <p:pic>
        <p:nvPicPr>
          <p:cNvPr id="5" name="Picture 2" descr="http://www.eleves.ens.fr/home/harazi/pic.jpg"/>
          <p:cNvPicPr>
            <a:picLocks noGrp="1" noChangeAspect="1" noChangeArrowheads="1"/>
          </p:cNvPicPr>
          <p:nvPr>
            <p:ph sz="half" idx="4294967295"/>
          </p:nvPr>
        </p:nvPicPr>
        <p:blipFill>
          <a:blip r:embed="rId3" cstate="print"/>
          <a:srcRect l="17160" r="9369"/>
          <a:stretch>
            <a:fillRect/>
          </a:stretch>
        </p:blipFill>
        <p:spPr bwMode="auto">
          <a:xfrm>
            <a:off x="4803775" y="0"/>
            <a:ext cx="4340225" cy="6858000"/>
          </a:xfrm>
          <a:prstGeom prst="rect">
            <a:avLst/>
          </a:prstGeom>
          <a:noFill/>
        </p:spPr>
      </p:pic>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4831307" cy="6858000"/>
          </a:xfrm>
          <a:prstGeom prst="rect">
            <a:avLst/>
          </a:prstGeom>
          <a:solidFill>
            <a:srgbClr val="4D4D4D"/>
          </a:solidFill>
          <a:ln w="9525" cap="flat" cmpd="sng" algn="ctr">
            <a:solidFill>
              <a:srgbClr val="4D4D4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3" name="Content Placeholder 2"/>
          <p:cNvSpPr>
            <a:spLocks noGrp="1"/>
          </p:cNvSpPr>
          <p:nvPr>
            <p:ph sz="half" idx="4294967295"/>
          </p:nvPr>
        </p:nvSpPr>
        <p:spPr>
          <a:xfrm>
            <a:off x="95536" y="690664"/>
            <a:ext cx="4613275" cy="6058152"/>
          </a:xfrm>
          <a:solidFill>
            <a:srgbClr val="4D4D4D"/>
          </a:solidFill>
        </p:spPr>
        <p:txBody>
          <a:bodyPr/>
          <a:lstStyle/>
          <a:p>
            <a:pPr marL="0" indent="0" algn="ctr">
              <a:spcBef>
                <a:spcPts val="0"/>
              </a:spcBef>
              <a:buNone/>
            </a:pPr>
            <a:r>
              <a:rPr lang="en-US" sz="3800" dirty="0">
                <a:effectLst/>
              </a:rPr>
              <a:t>“…</a:t>
            </a:r>
            <a:r>
              <a:rPr lang="en-CA" sz="3800" dirty="0">
                <a:effectLst/>
              </a:rPr>
              <a:t> there were </a:t>
            </a:r>
          </a:p>
          <a:p>
            <a:pPr marL="0" indent="0" algn="ctr">
              <a:spcBef>
                <a:spcPts val="0"/>
              </a:spcBef>
              <a:buNone/>
            </a:pPr>
            <a:r>
              <a:rPr lang="en-CA" sz="3800" dirty="0">
                <a:solidFill>
                  <a:srgbClr val="FFD629"/>
                </a:solidFill>
                <a:effectLst/>
              </a:rPr>
              <a:t>one or two dozen students </a:t>
            </a:r>
            <a:r>
              <a:rPr lang="en-CA" sz="3800" dirty="0">
                <a:effectLst/>
              </a:rPr>
              <a:t>who—very surprisingly—understood almost everything … and they are, after all, </a:t>
            </a:r>
            <a:r>
              <a:rPr lang="en-CA" sz="3800" dirty="0">
                <a:solidFill>
                  <a:srgbClr val="FFD629"/>
                </a:solidFill>
                <a:effectLst/>
              </a:rPr>
              <a:t>the ones I was trying to get at.</a:t>
            </a:r>
            <a:r>
              <a:rPr lang="en-CA" sz="3800" dirty="0">
                <a:effectLst/>
              </a:rPr>
              <a:t>”</a:t>
            </a:r>
          </a:p>
        </p:txBody>
      </p:sp>
      <p:pic>
        <p:nvPicPr>
          <p:cNvPr id="5" name="Picture 2" descr="http://www.eleves.ens.fr/home/harazi/pic.jpg"/>
          <p:cNvPicPr>
            <a:picLocks noGrp="1" noChangeAspect="1" noChangeArrowheads="1"/>
          </p:cNvPicPr>
          <p:nvPr>
            <p:ph sz="half" idx="4294967295"/>
          </p:nvPr>
        </p:nvPicPr>
        <p:blipFill>
          <a:blip r:embed="rId3" cstate="print"/>
          <a:srcRect l="17160" r="9369"/>
          <a:stretch>
            <a:fillRect/>
          </a:stretch>
        </p:blipFill>
        <p:spPr bwMode="auto">
          <a:xfrm>
            <a:off x="4803775" y="0"/>
            <a:ext cx="4340225" cy="6858000"/>
          </a:xfrm>
          <a:prstGeom prst="rect">
            <a:avLst/>
          </a:prstGeom>
          <a:noFill/>
        </p:spPr>
      </p:pic>
    </p:spTree>
    <p:extLst>
      <p:ext uri="{BB962C8B-B14F-4D97-AF65-F5344CB8AC3E}">
        <p14:creationId xmlns="" xmlns:p14="http://schemas.microsoft.com/office/powerpoint/2010/main" val="806409000"/>
      </p:ext>
    </p:extLst>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464024" y="1190805"/>
            <a:ext cx="8338782" cy="1920875"/>
          </a:xfrm>
        </p:spPr>
        <p:txBody>
          <a:bodyPr/>
          <a:lstStyle/>
          <a:p>
            <a:r>
              <a:rPr lang="en-US" sz="6600" dirty="0"/>
              <a:t>How well is the material presented?</a:t>
            </a:r>
            <a:endParaRPr lang="en-CA" sz="6600" dirty="0"/>
          </a:p>
        </p:txBody>
      </p:sp>
      <p:sp>
        <p:nvSpPr>
          <p:cNvPr id="3" name="Subtitle 2"/>
          <p:cNvSpPr>
            <a:spLocks noGrp="1"/>
          </p:cNvSpPr>
          <p:nvPr>
            <p:ph type="subTitle" sz="quarter" idx="1"/>
          </p:nvPr>
        </p:nvSpPr>
        <p:spPr>
          <a:xfrm>
            <a:off x="313899" y="3531349"/>
            <a:ext cx="8447963" cy="1752600"/>
          </a:xfrm>
        </p:spPr>
        <p:txBody>
          <a:bodyPr/>
          <a:lstStyle/>
          <a:p>
            <a:r>
              <a:rPr lang="en-US" sz="6600" dirty="0"/>
              <a:t>How well are students learning?</a:t>
            </a:r>
            <a:endParaRPr lang="en-CA" sz="6600"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lum bright="-10000"/>
          </a:blip>
          <a:srcRect l="29594" t="8556" r="30368" b="54272"/>
          <a:stretch>
            <a:fillRect/>
          </a:stretch>
        </p:blipFill>
        <p:spPr bwMode="auto">
          <a:xfrm>
            <a:off x="0" y="0"/>
            <a:ext cx="5636524" cy="6858000"/>
          </a:xfrm>
          <a:prstGeom prst="rect">
            <a:avLst/>
          </a:prstGeom>
          <a:noFill/>
          <a:ln w="9525">
            <a:noFill/>
            <a:round/>
            <a:headEnd/>
            <a:tailEnd/>
          </a:ln>
        </p:spPr>
      </p:pic>
      <p:sp>
        <p:nvSpPr>
          <p:cNvPr id="10251" name="TextBox 17"/>
          <p:cNvSpPr txBox="1">
            <a:spLocks noChangeArrowheads="1"/>
          </p:cNvSpPr>
          <p:nvPr/>
        </p:nvSpPr>
        <p:spPr bwMode="auto">
          <a:xfrm>
            <a:off x="-1" y="6027003"/>
            <a:ext cx="5650173" cy="830997"/>
          </a:xfrm>
          <a:prstGeom prst="rect">
            <a:avLst/>
          </a:prstGeom>
          <a:solidFill>
            <a:srgbClr val="000000">
              <a:alpha val="72157"/>
            </a:srgbClr>
          </a:solidFill>
          <a:ln w="9525">
            <a:noFill/>
            <a:miter lim="800000"/>
            <a:headEnd/>
            <a:tailEnd/>
          </a:ln>
        </p:spPr>
        <p:txBody>
          <a:bodyPr wrap="square">
            <a:spAutoFit/>
          </a:bodyPr>
          <a:lstStyle/>
          <a:p>
            <a:pPr algn="ctr"/>
            <a:r>
              <a:rPr lang="en-US" sz="4800" b="1" dirty="0">
                <a:solidFill>
                  <a:srgbClr val="FFC000"/>
                </a:solidFill>
                <a:effectLst>
                  <a:outerShdw blurRad="38100" dist="38100" dir="2700000" algn="tl">
                    <a:srgbClr val="000000">
                      <a:alpha val="43137"/>
                    </a:srgbClr>
                  </a:outerShdw>
                </a:effectLst>
                <a:latin typeface="Arial" pitchFamily="34" charset="0"/>
                <a:cs typeface="Arial" pitchFamily="34" charset="0"/>
              </a:rPr>
              <a:t>Typical Student</a:t>
            </a:r>
          </a:p>
        </p:txBody>
      </p:sp>
      <p:grpSp>
        <p:nvGrpSpPr>
          <p:cNvPr id="2" name="Group 26"/>
          <p:cNvGrpSpPr>
            <a:grpSpLocks/>
          </p:cNvGrpSpPr>
          <p:nvPr/>
        </p:nvGrpSpPr>
        <p:grpSpPr bwMode="auto">
          <a:xfrm>
            <a:off x="3262584" y="76200"/>
            <a:ext cx="5881416" cy="1624612"/>
            <a:chOff x="3086103" y="2472732"/>
            <a:chExt cx="4752148" cy="1625409"/>
          </a:xfrm>
        </p:grpSpPr>
        <p:cxnSp>
          <p:nvCxnSpPr>
            <p:cNvPr id="25" name="Straight Arrow Connector 14"/>
            <p:cNvCxnSpPr>
              <a:cxnSpLocks noChangeShapeType="1"/>
            </p:cNvCxnSpPr>
            <p:nvPr/>
          </p:nvCxnSpPr>
          <p:spPr bwMode="auto">
            <a:xfrm>
              <a:off x="3357635" y="3379791"/>
              <a:ext cx="2017851" cy="0"/>
            </a:xfrm>
            <a:prstGeom prst="straightConnector1">
              <a:avLst/>
            </a:prstGeom>
            <a:noFill/>
            <a:ln w="57150" algn="ctr">
              <a:solidFill>
                <a:srgbClr val="F6DB3C"/>
              </a:solidFill>
              <a:round/>
              <a:headEnd type="arrow" w="med" len="med"/>
              <a:tailEnd/>
            </a:ln>
          </p:spPr>
        </p:cxnSp>
        <p:sp>
          <p:nvSpPr>
            <p:cNvPr id="26" name="TextBox 15"/>
            <p:cNvSpPr txBox="1">
              <a:spLocks noChangeArrowheads="1"/>
            </p:cNvSpPr>
            <p:nvPr/>
          </p:nvSpPr>
          <p:spPr bwMode="auto">
            <a:xfrm>
              <a:off x="4715816" y="2472732"/>
              <a:ext cx="3122435" cy="1200918"/>
            </a:xfrm>
            <a:prstGeom prst="rect">
              <a:avLst/>
            </a:prstGeom>
            <a:noFill/>
            <a:ln w="9525">
              <a:noFill/>
              <a:miter lim="800000"/>
              <a:headEnd/>
              <a:tailEnd/>
            </a:ln>
          </p:spPr>
          <p:txBody>
            <a:bodyPr wrap="square">
              <a:spAutoFit/>
            </a:bodyPr>
            <a:lstStyle/>
            <a:p>
              <a:pPr algn="ctr"/>
              <a:r>
                <a:rPr lang="en-US" sz="3600" b="1" dirty="0">
                  <a:effectLst>
                    <a:outerShdw blurRad="38100" dist="38100" dir="2700000" algn="tl">
                      <a:srgbClr val="000000">
                        <a:alpha val="43137"/>
                      </a:srgbClr>
                    </a:outerShdw>
                  </a:effectLst>
                  <a:latin typeface="Arial" pitchFamily="34" charset="0"/>
                  <a:cs typeface="Arial" pitchFamily="34" charset="0"/>
                </a:rPr>
                <a:t>Distilled Physics Wisdom</a:t>
              </a:r>
            </a:p>
          </p:txBody>
        </p:sp>
        <p:grpSp>
          <p:nvGrpSpPr>
            <p:cNvPr id="3" name="Group 19"/>
            <p:cNvGrpSpPr>
              <a:grpSpLocks/>
            </p:cNvGrpSpPr>
            <p:nvPr/>
          </p:nvGrpSpPr>
          <p:grpSpPr bwMode="auto">
            <a:xfrm flipV="1">
              <a:off x="3086103" y="3605810"/>
              <a:ext cx="4288964" cy="492331"/>
              <a:chOff x="4071274" y="3793668"/>
              <a:chExt cx="3135135" cy="792832"/>
            </a:xfrm>
          </p:grpSpPr>
          <p:sp>
            <p:nvSpPr>
              <p:cNvPr id="28" name="Freeform 21"/>
              <p:cNvSpPr>
                <a:spLocks/>
              </p:cNvSpPr>
              <p:nvPr/>
            </p:nvSpPr>
            <p:spPr bwMode="auto">
              <a:xfrm>
                <a:off x="4071274" y="3793668"/>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sp>
            <p:nvSpPr>
              <p:cNvPr id="29" name="Freeform 22"/>
              <p:cNvSpPr>
                <a:spLocks/>
              </p:cNvSpPr>
              <p:nvPr/>
            </p:nvSpPr>
            <p:spPr bwMode="auto">
              <a:xfrm>
                <a:off x="4855062" y="3815436"/>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sp>
            <p:nvSpPr>
              <p:cNvPr id="30" name="Freeform 23"/>
              <p:cNvSpPr>
                <a:spLocks/>
              </p:cNvSpPr>
              <p:nvPr/>
            </p:nvSpPr>
            <p:spPr bwMode="auto">
              <a:xfrm>
                <a:off x="5638850" y="383720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sp>
            <p:nvSpPr>
              <p:cNvPr id="31" name="Freeform 24"/>
              <p:cNvSpPr>
                <a:spLocks/>
              </p:cNvSpPr>
              <p:nvPr/>
            </p:nvSpPr>
            <p:spPr bwMode="auto">
              <a:xfrm>
                <a:off x="6422638" y="3858972"/>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grpSp>
      </p:grpSp>
      <p:grpSp>
        <p:nvGrpSpPr>
          <p:cNvPr id="4" name="Group 22"/>
          <p:cNvGrpSpPr/>
          <p:nvPr/>
        </p:nvGrpSpPr>
        <p:grpSpPr>
          <a:xfrm>
            <a:off x="1107854" y="778418"/>
            <a:ext cx="2165272" cy="1821040"/>
            <a:chOff x="1107854" y="778418"/>
            <a:chExt cx="2165272" cy="1821040"/>
          </a:xfrm>
        </p:grpSpPr>
        <p:sp>
          <p:nvSpPr>
            <p:cNvPr id="17" name="Chord 16"/>
            <p:cNvSpPr/>
            <p:nvPr/>
          </p:nvSpPr>
          <p:spPr bwMode="auto">
            <a:xfrm rot="5145313">
              <a:off x="1279970" y="606302"/>
              <a:ext cx="1821040" cy="2165272"/>
            </a:xfrm>
            <a:prstGeom prst="chord">
              <a:avLst>
                <a:gd name="adj1" fmla="val 4539896"/>
                <a:gd name="adj2" fmla="val 16200000"/>
              </a:avLst>
            </a:prstGeom>
            <a:solidFill>
              <a:srgbClr val="000000">
                <a:alpha val="43922"/>
              </a:srgbClr>
            </a:solidFill>
            <a:ln w="57150" cap="flat" cmpd="sng" algn="ctr">
              <a:solidFill>
                <a:srgbClr val="FF0000"/>
              </a:solidFill>
              <a:prstDash val="solid"/>
              <a:round/>
              <a:headEnd type="none" w="med" len="med"/>
              <a:tailEnd type="none" w="med" len="med"/>
            </a:ln>
            <a:effectLst/>
          </p:spPr>
          <p:txBody>
            <a:bodyPr/>
            <a:lstStyle/>
            <a:p>
              <a:pPr>
                <a:defRPr/>
              </a:pPr>
              <a:endParaRPr lang="en-US" dirty="0">
                <a:ln w="38100">
                  <a:solidFill>
                    <a:srgbClr val="000000"/>
                  </a:solidFill>
                </a:ln>
              </a:endParaRPr>
            </a:p>
          </p:txBody>
        </p:sp>
        <p:sp>
          <p:nvSpPr>
            <p:cNvPr id="20" name="TextBox 19"/>
            <p:cNvSpPr txBox="1"/>
            <p:nvPr/>
          </p:nvSpPr>
          <p:spPr>
            <a:xfrm>
              <a:off x="1692324" y="832513"/>
              <a:ext cx="791570" cy="1015663"/>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latin typeface="Arial" pitchFamily="34" charset="0"/>
                  <a:cs typeface="Arial" pitchFamily="34" charset="0"/>
                </a:rPr>
                <a:t>?</a:t>
              </a:r>
              <a:endParaRPr lang="en-CA" sz="6000" b="1" dirty="0">
                <a:effectLst>
                  <a:outerShdw blurRad="38100" dist="38100" dir="2700000" algn="tl">
                    <a:srgbClr val="000000">
                      <a:alpha val="43137"/>
                    </a:srgbClr>
                  </a:outerShdw>
                </a:effectLst>
                <a:latin typeface="Arial" pitchFamily="34" charset="0"/>
                <a:cs typeface="Arial" pitchFamily="34" charset="0"/>
              </a:endParaRPr>
            </a:p>
          </p:txBody>
        </p:sp>
      </p:gr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Grp="1" noChangeAspect="1" noChangeArrowheads="1"/>
          </p:cNvPicPr>
          <p:nvPr>
            <p:ph sz="half" idx="1"/>
          </p:nvPr>
        </p:nvPicPr>
        <p:blipFill>
          <a:blip r:embed="rId3" cstate="print"/>
          <a:srcRect l="53416" t="18241" r="9654" b="39972"/>
          <a:stretch>
            <a:fillRect/>
          </a:stretch>
        </p:blipFill>
        <p:spPr bwMode="auto">
          <a:xfrm>
            <a:off x="4026090" y="1475723"/>
            <a:ext cx="5117911" cy="4632811"/>
          </a:xfrm>
          <a:prstGeom prst="rect">
            <a:avLst/>
          </a:prstGeom>
          <a:noFill/>
          <a:ln w="9525">
            <a:noFill/>
            <a:miter lim="800000"/>
            <a:headEnd/>
            <a:tailEnd/>
          </a:ln>
          <a:effectLst/>
        </p:spPr>
      </p:pic>
      <p:sp>
        <p:nvSpPr>
          <p:cNvPr id="14" name="TextBox 13"/>
          <p:cNvSpPr txBox="1"/>
          <p:nvPr/>
        </p:nvSpPr>
        <p:spPr>
          <a:xfrm>
            <a:off x="8245525" y="2008491"/>
            <a:ext cx="573206" cy="646331"/>
          </a:xfrm>
          <a:prstGeom prst="rect">
            <a:avLst/>
          </a:prstGeom>
          <a:solidFill>
            <a:schemeClr val="tx1"/>
          </a:solidFill>
        </p:spPr>
        <p:txBody>
          <a:bodyPr wrap="square" rtlCol="0">
            <a:spAutoFit/>
          </a:bodyPr>
          <a:lstStyle/>
          <a:p>
            <a:r>
              <a:rPr lang="en-US" sz="3600" b="1" dirty="0">
                <a:solidFill>
                  <a:schemeClr val="bg2"/>
                </a:solidFill>
                <a:latin typeface="Arial" pitchFamily="34" charset="0"/>
                <a:cs typeface="Arial" pitchFamily="34" charset="0"/>
              </a:rPr>
              <a:t>B</a:t>
            </a:r>
            <a:endParaRPr lang="en-CA" sz="3600" b="1" dirty="0">
              <a:solidFill>
                <a:schemeClr val="bg2"/>
              </a:solidFill>
              <a:latin typeface="Arial" pitchFamily="34" charset="0"/>
              <a:cs typeface="Arial" pitchFamily="34" charset="0"/>
            </a:endParaRPr>
          </a:p>
        </p:txBody>
      </p:sp>
      <p:sp>
        <p:nvSpPr>
          <p:cNvPr id="15" name="TextBox 14"/>
          <p:cNvSpPr txBox="1"/>
          <p:nvPr/>
        </p:nvSpPr>
        <p:spPr>
          <a:xfrm>
            <a:off x="7929351" y="3798622"/>
            <a:ext cx="686942" cy="646331"/>
          </a:xfrm>
          <a:prstGeom prst="rect">
            <a:avLst/>
          </a:prstGeom>
          <a:solidFill>
            <a:schemeClr val="tx1"/>
          </a:solidFill>
        </p:spPr>
        <p:txBody>
          <a:bodyPr wrap="square" rtlCol="0">
            <a:spAutoFit/>
          </a:bodyPr>
          <a:lstStyle/>
          <a:p>
            <a:r>
              <a:rPr lang="en-US" sz="3600" b="1" dirty="0">
                <a:solidFill>
                  <a:schemeClr val="bg2"/>
                </a:solidFill>
                <a:latin typeface="Arial" pitchFamily="34" charset="0"/>
                <a:cs typeface="Arial" pitchFamily="34" charset="0"/>
              </a:rPr>
              <a:t>C</a:t>
            </a:r>
            <a:endParaRPr lang="en-CA" sz="3600" b="1" dirty="0">
              <a:solidFill>
                <a:schemeClr val="bg2"/>
              </a:solidFill>
              <a:latin typeface="Arial" pitchFamily="34" charset="0"/>
              <a:cs typeface="Arial" pitchFamily="34" charset="0"/>
            </a:endParaRPr>
          </a:p>
        </p:txBody>
      </p:sp>
      <p:sp>
        <p:nvSpPr>
          <p:cNvPr id="16" name="TextBox 15"/>
          <p:cNvSpPr txBox="1"/>
          <p:nvPr/>
        </p:nvSpPr>
        <p:spPr>
          <a:xfrm>
            <a:off x="8291018" y="4769891"/>
            <a:ext cx="573206" cy="646331"/>
          </a:xfrm>
          <a:prstGeom prst="rect">
            <a:avLst/>
          </a:prstGeom>
          <a:solidFill>
            <a:schemeClr val="tx1"/>
          </a:solidFill>
        </p:spPr>
        <p:txBody>
          <a:bodyPr wrap="square" rtlCol="0">
            <a:spAutoFit/>
          </a:bodyPr>
          <a:lstStyle/>
          <a:p>
            <a:r>
              <a:rPr lang="en-US" sz="3600" b="1" dirty="0">
                <a:solidFill>
                  <a:schemeClr val="bg2"/>
                </a:solidFill>
                <a:latin typeface="Arial" pitchFamily="34" charset="0"/>
                <a:cs typeface="Arial" pitchFamily="34" charset="0"/>
              </a:rPr>
              <a:t>D</a:t>
            </a:r>
            <a:endParaRPr lang="en-CA" sz="3600" b="1" dirty="0">
              <a:solidFill>
                <a:schemeClr val="bg2"/>
              </a:solidFill>
              <a:latin typeface="Arial" pitchFamily="34" charset="0"/>
              <a:cs typeface="Arial" pitchFamily="34" charset="0"/>
            </a:endParaRPr>
          </a:p>
        </p:txBody>
      </p:sp>
      <p:sp>
        <p:nvSpPr>
          <p:cNvPr id="17" name="TextBox 16"/>
          <p:cNvSpPr txBox="1"/>
          <p:nvPr/>
        </p:nvSpPr>
        <p:spPr>
          <a:xfrm>
            <a:off x="7242414" y="5456324"/>
            <a:ext cx="573206" cy="646331"/>
          </a:xfrm>
          <a:prstGeom prst="rect">
            <a:avLst/>
          </a:prstGeom>
          <a:solidFill>
            <a:schemeClr val="tx1"/>
          </a:solidFill>
        </p:spPr>
        <p:txBody>
          <a:bodyPr wrap="square" rtlCol="0">
            <a:spAutoFit/>
          </a:bodyPr>
          <a:lstStyle/>
          <a:p>
            <a:r>
              <a:rPr lang="en-US" sz="3600" b="1" dirty="0">
                <a:solidFill>
                  <a:schemeClr val="bg2"/>
                </a:solidFill>
                <a:latin typeface="Arial" pitchFamily="34" charset="0"/>
                <a:cs typeface="Arial" pitchFamily="34" charset="0"/>
              </a:rPr>
              <a:t>E</a:t>
            </a:r>
            <a:endParaRPr lang="en-CA" sz="3600" b="1" dirty="0">
              <a:solidFill>
                <a:schemeClr val="bg2"/>
              </a:solidFill>
              <a:latin typeface="Arial" pitchFamily="34" charset="0"/>
              <a:cs typeface="Arial" pitchFamily="34" charset="0"/>
            </a:endParaRPr>
          </a:p>
        </p:txBody>
      </p:sp>
      <p:sp>
        <p:nvSpPr>
          <p:cNvPr id="13" name="TextBox 12"/>
          <p:cNvSpPr txBox="1"/>
          <p:nvPr/>
        </p:nvSpPr>
        <p:spPr>
          <a:xfrm>
            <a:off x="7028599" y="1487603"/>
            <a:ext cx="573206" cy="646331"/>
          </a:xfrm>
          <a:prstGeom prst="rect">
            <a:avLst/>
          </a:prstGeom>
          <a:solidFill>
            <a:schemeClr val="tx1"/>
          </a:solidFill>
        </p:spPr>
        <p:txBody>
          <a:bodyPr wrap="square" rtlCol="0">
            <a:spAutoFit/>
          </a:bodyPr>
          <a:lstStyle/>
          <a:p>
            <a:r>
              <a:rPr lang="en-US" sz="3600" b="1" dirty="0">
                <a:solidFill>
                  <a:schemeClr val="bg2"/>
                </a:solidFill>
                <a:latin typeface="Arial" pitchFamily="34" charset="0"/>
                <a:cs typeface="Arial" pitchFamily="34" charset="0"/>
              </a:rPr>
              <a:t>A</a:t>
            </a:r>
            <a:endParaRPr lang="en-CA" sz="3600" b="1" dirty="0">
              <a:solidFill>
                <a:schemeClr val="bg2"/>
              </a:solidFill>
              <a:latin typeface="Arial" pitchFamily="34" charset="0"/>
              <a:cs typeface="Arial" pitchFamily="34" charset="0"/>
            </a:endParaRPr>
          </a:p>
        </p:txBody>
      </p:sp>
      <p:sp>
        <p:nvSpPr>
          <p:cNvPr id="2" name="Title 1"/>
          <p:cNvSpPr>
            <a:spLocks noGrp="1"/>
          </p:cNvSpPr>
          <p:nvPr>
            <p:ph type="title"/>
          </p:nvPr>
        </p:nvSpPr>
        <p:spPr/>
        <p:txBody>
          <a:bodyPr/>
          <a:lstStyle/>
          <a:p>
            <a:pPr>
              <a:defRPr/>
            </a:pPr>
            <a:r>
              <a:rPr lang="en-US" sz="6000" dirty="0">
                <a:solidFill>
                  <a:srgbClr val="FFD629"/>
                </a:solidFill>
              </a:rPr>
              <a:t>Question Time!</a:t>
            </a:r>
          </a:p>
        </p:txBody>
      </p:sp>
      <p:sp>
        <p:nvSpPr>
          <p:cNvPr id="5" name="Content Placeholder 4"/>
          <p:cNvSpPr>
            <a:spLocks noGrp="1"/>
          </p:cNvSpPr>
          <p:nvPr>
            <p:ph sz="half" idx="2"/>
          </p:nvPr>
        </p:nvSpPr>
        <p:spPr>
          <a:xfrm>
            <a:off x="218365" y="1204415"/>
            <a:ext cx="3862316" cy="5346510"/>
          </a:xfrm>
        </p:spPr>
        <p:txBody>
          <a:bodyPr/>
          <a:lstStyle/>
          <a:p>
            <a:pPr marL="0" indent="0" algn="ctr">
              <a:buNone/>
            </a:pPr>
            <a:r>
              <a:rPr lang="en-US" sz="3200" dirty="0"/>
              <a:t>A ball on a string is swung in a horizontal circle.</a:t>
            </a:r>
          </a:p>
          <a:p>
            <a:pPr marL="0" indent="0" algn="ctr">
              <a:buNone/>
            </a:pPr>
            <a:r>
              <a:rPr lang="en-US" sz="3200" dirty="0"/>
              <a:t>At point P, the string breaks.</a:t>
            </a:r>
          </a:p>
          <a:p>
            <a:pPr marL="0" indent="0" algn="ctr">
              <a:buNone/>
            </a:pPr>
            <a:r>
              <a:rPr lang="en-US" sz="3200" dirty="0">
                <a:solidFill>
                  <a:srgbClr val="92D050"/>
                </a:solidFill>
              </a:rPr>
              <a:t>Which path </a:t>
            </a:r>
            <a:r>
              <a:rPr lang="en-US" sz="3200" dirty="0"/>
              <a:t>would the ball most closely follow, observed from above?</a:t>
            </a:r>
            <a:endParaRPr lang="en-CA" sz="3200" dirty="0"/>
          </a:p>
        </p:txBody>
      </p:sp>
      <p:sp>
        <p:nvSpPr>
          <p:cNvPr id="7" name="Freeform 6"/>
          <p:cNvSpPr/>
          <p:nvPr/>
        </p:nvSpPr>
        <p:spPr bwMode="auto">
          <a:xfrm>
            <a:off x="6607791" y="1965278"/>
            <a:ext cx="750625" cy="2585473"/>
          </a:xfrm>
          <a:custGeom>
            <a:avLst/>
            <a:gdLst>
              <a:gd name="connsiteX0" fmla="*/ 0 w 832514"/>
              <a:gd name="connsiteY0" fmla="*/ 2279176 h 2279176"/>
              <a:gd name="connsiteX1" fmla="*/ 682388 w 832514"/>
              <a:gd name="connsiteY1" fmla="*/ 1269242 h 2279176"/>
              <a:gd name="connsiteX2" fmla="*/ 832514 w 832514"/>
              <a:gd name="connsiteY2" fmla="*/ 0 h 2279176"/>
              <a:gd name="connsiteX0" fmla="*/ 0 w 832514"/>
              <a:gd name="connsiteY0" fmla="*/ 2279176 h 2279176"/>
              <a:gd name="connsiteX1" fmla="*/ 668740 w 832514"/>
              <a:gd name="connsiteY1" fmla="*/ 1480033 h 2279176"/>
              <a:gd name="connsiteX2" fmla="*/ 832514 w 832514"/>
              <a:gd name="connsiteY2" fmla="*/ 0 h 2279176"/>
              <a:gd name="connsiteX0" fmla="*/ 0 w 782471"/>
              <a:gd name="connsiteY0" fmla="*/ 2318699 h 2318699"/>
              <a:gd name="connsiteX1" fmla="*/ 668740 w 782471"/>
              <a:gd name="connsiteY1" fmla="*/ 1519556 h 2318699"/>
              <a:gd name="connsiteX2" fmla="*/ 682389 w 782471"/>
              <a:gd name="connsiteY2" fmla="*/ 0 h 2318699"/>
              <a:gd name="connsiteX0" fmla="*/ 0 w 755176"/>
              <a:gd name="connsiteY0" fmla="*/ 2318699 h 2318699"/>
              <a:gd name="connsiteX1" fmla="*/ 641445 w 755176"/>
              <a:gd name="connsiteY1" fmla="*/ 1414161 h 2318699"/>
              <a:gd name="connsiteX2" fmla="*/ 682389 w 755176"/>
              <a:gd name="connsiteY2" fmla="*/ 0 h 2318699"/>
              <a:gd name="connsiteX0" fmla="*/ 11371 w 750625"/>
              <a:gd name="connsiteY0" fmla="*/ 2318699 h 2429933"/>
              <a:gd name="connsiteX1" fmla="*/ 106907 w 750625"/>
              <a:gd name="connsiteY1" fmla="*/ 2279177 h 2429933"/>
              <a:gd name="connsiteX2" fmla="*/ 652816 w 750625"/>
              <a:gd name="connsiteY2" fmla="*/ 1414161 h 2429933"/>
              <a:gd name="connsiteX3" fmla="*/ 693760 w 750625"/>
              <a:gd name="connsiteY3" fmla="*/ 0 h 2429933"/>
              <a:gd name="connsiteX0" fmla="*/ 11371 w 750625"/>
              <a:gd name="connsiteY0" fmla="*/ 2384570 h 2495804"/>
              <a:gd name="connsiteX1" fmla="*/ 106907 w 750625"/>
              <a:gd name="connsiteY1" fmla="*/ 2345048 h 2495804"/>
              <a:gd name="connsiteX2" fmla="*/ 652816 w 750625"/>
              <a:gd name="connsiteY2" fmla="*/ 1480032 h 2495804"/>
              <a:gd name="connsiteX3" fmla="*/ 693760 w 750625"/>
              <a:gd name="connsiteY3" fmla="*/ 0 h 2495804"/>
            </a:gdLst>
            <a:ahLst/>
            <a:cxnLst>
              <a:cxn ang="0">
                <a:pos x="connsiteX0" y="connsiteY0"/>
              </a:cxn>
              <a:cxn ang="0">
                <a:pos x="connsiteX1" y="connsiteY1"/>
              </a:cxn>
              <a:cxn ang="0">
                <a:pos x="connsiteX2" y="connsiteY2"/>
              </a:cxn>
              <a:cxn ang="0">
                <a:pos x="connsiteX3" y="connsiteY3"/>
              </a:cxn>
            </a:cxnLst>
            <a:rect l="l" t="t" r="r" b="b"/>
            <a:pathLst>
              <a:path w="750625" h="2495804">
                <a:moveTo>
                  <a:pt x="11371" y="2384570"/>
                </a:moveTo>
                <a:cubicBezTo>
                  <a:pt x="15920" y="2377983"/>
                  <a:pt x="0" y="2495804"/>
                  <a:pt x="106907" y="2345048"/>
                </a:cubicBezTo>
                <a:cubicBezTo>
                  <a:pt x="213814" y="2194292"/>
                  <a:pt x="555007" y="1870873"/>
                  <a:pt x="652816" y="1480032"/>
                </a:cubicBezTo>
                <a:cubicBezTo>
                  <a:pt x="750625" y="1089191"/>
                  <a:pt x="688073" y="444689"/>
                  <a:pt x="693760" y="0"/>
                </a:cubicBezTo>
              </a:path>
            </a:pathLst>
          </a:custGeom>
          <a:noFill/>
          <a:ln w="762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8" name="Freeform 7"/>
          <p:cNvSpPr/>
          <p:nvPr/>
        </p:nvSpPr>
        <p:spPr bwMode="auto">
          <a:xfrm>
            <a:off x="6621435" y="2538484"/>
            <a:ext cx="1881119" cy="1940253"/>
          </a:xfrm>
          <a:custGeom>
            <a:avLst/>
            <a:gdLst>
              <a:gd name="connsiteX0" fmla="*/ 0 w 832514"/>
              <a:gd name="connsiteY0" fmla="*/ 2279176 h 2279176"/>
              <a:gd name="connsiteX1" fmla="*/ 682388 w 832514"/>
              <a:gd name="connsiteY1" fmla="*/ 1269242 h 2279176"/>
              <a:gd name="connsiteX2" fmla="*/ 832514 w 832514"/>
              <a:gd name="connsiteY2" fmla="*/ 0 h 2279176"/>
              <a:gd name="connsiteX0" fmla="*/ 0 w 832514"/>
              <a:gd name="connsiteY0" fmla="*/ 2279176 h 2279176"/>
              <a:gd name="connsiteX1" fmla="*/ 668740 w 832514"/>
              <a:gd name="connsiteY1" fmla="*/ 1480033 h 2279176"/>
              <a:gd name="connsiteX2" fmla="*/ 832514 w 832514"/>
              <a:gd name="connsiteY2" fmla="*/ 0 h 2279176"/>
              <a:gd name="connsiteX0" fmla="*/ 0 w 782471"/>
              <a:gd name="connsiteY0" fmla="*/ 2318699 h 2318699"/>
              <a:gd name="connsiteX1" fmla="*/ 668740 w 782471"/>
              <a:gd name="connsiteY1" fmla="*/ 1519556 h 2318699"/>
              <a:gd name="connsiteX2" fmla="*/ 682389 w 782471"/>
              <a:gd name="connsiteY2" fmla="*/ 0 h 2318699"/>
              <a:gd name="connsiteX0" fmla="*/ 0 w 755176"/>
              <a:gd name="connsiteY0" fmla="*/ 2318699 h 2318699"/>
              <a:gd name="connsiteX1" fmla="*/ 641445 w 755176"/>
              <a:gd name="connsiteY1" fmla="*/ 1414161 h 2318699"/>
              <a:gd name="connsiteX2" fmla="*/ 682389 w 755176"/>
              <a:gd name="connsiteY2" fmla="*/ 0 h 2318699"/>
              <a:gd name="connsiteX0" fmla="*/ 11371 w 750625"/>
              <a:gd name="connsiteY0" fmla="*/ 2318699 h 2429933"/>
              <a:gd name="connsiteX1" fmla="*/ 106907 w 750625"/>
              <a:gd name="connsiteY1" fmla="*/ 2279177 h 2429933"/>
              <a:gd name="connsiteX2" fmla="*/ 652816 w 750625"/>
              <a:gd name="connsiteY2" fmla="*/ 1414161 h 2429933"/>
              <a:gd name="connsiteX3" fmla="*/ 693760 w 750625"/>
              <a:gd name="connsiteY3" fmla="*/ 0 h 2429933"/>
              <a:gd name="connsiteX0" fmla="*/ 11371 w 750625"/>
              <a:gd name="connsiteY0" fmla="*/ 2384570 h 2495804"/>
              <a:gd name="connsiteX1" fmla="*/ 106907 w 750625"/>
              <a:gd name="connsiteY1" fmla="*/ 2345048 h 2495804"/>
              <a:gd name="connsiteX2" fmla="*/ 652816 w 750625"/>
              <a:gd name="connsiteY2" fmla="*/ 1480032 h 2495804"/>
              <a:gd name="connsiteX3" fmla="*/ 693760 w 750625"/>
              <a:gd name="connsiteY3" fmla="*/ 0 h 2495804"/>
              <a:gd name="connsiteX0" fmla="*/ 18195 w 700584"/>
              <a:gd name="connsiteY0" fmla="*/ 2384570 h 2742476"/>
              <a:gd name="connsiteX1" fmla="*/ 113731 w 700584"/>
              <a:gd name="connsiteY1" fmla="*/ 2345048 h 2742476"/>
              <a:gd name="connsiteX2" fmla="*/ 700584 w 700584"/>
              <a:gd name="connsiteY2" fmla="*/ 0 h 2742476"/>
              <a:gd name="connsiteX0" fmla="*/ 191067 w 1910686"/>
              <a:gd name="connsiteY0" fmla="*/ 1976162 h 2266000"/>
              <a:gd name="connsiteX1" fmla="*/ 286603 w 1910686"/>
              <a:gd name="connsiteY1" fmla="*/ 1936640 h 2266000"/>
              <a:gd name="connsiteX2" fmla="*/ 1910686 w 1910686"/>
              <a:gd name="connsiteY2" fmla="*/ 0 h 2266000"/>
              <a:gd name="connsiteX0" fmla="*/ 191067 w 1910686"/>
              <a:gd name="connsiteY0" fmla="*/ 1976162 h 2266000"/>
              <a:gd name="connsiteX1" fmla="*/ 286603 w 1910686"/>
              <a:gd name="connsiteY1" fmla="*/ 1936640 h 2266000"/>
              <a:gd name="connsiteX2" fmla="*/ 1910686 w 1910686"/>
              <a:gd name="connsiteY2" fmla="*/ 0 h 2266000"/>
              <a:gd name="connsiteX0" fmla="*/ 0 w 1719619"/>
              <a:gd name="connsiteY0" fmla="*/ 1976162 h 2081559"/>
              <a:gd name="connsiteX1" fmla="*/ 286605 w 1719619"/>
              <a:gd name="connsiteY1" fmla="*/ 1752199 h 2081559"/>
              <a:gd name="connsiteX2" fmla="*/ 1719619 w 1719619"/>
              <a:gd name="connsiteY2" fmla="*/ 0 h 2081559"/>
              <a:gd name="connsiteX0" fmla="*/ 204715 w 1924334"/>
              <a:gd name="connsiteY0" fmla="*/ 1976162 h 1976162"/>
              <a:gd name="connsiteX1" fmla="*/ 286603 w 1924334"/>
              <a:gd name="connsiteY1" fmla="*/ 1554583 h 1976162"/>
              <a:gd name="connsiteX2" fmla="*/ 1924334 w 1924334"/>
              <a:gd name="connsiteY2" fmla="*/ 0 h 1976162"/>
              <a:gd name="connsiteX0" fmla="*/ 0 w 1719619"/>
              <a:gd name="connsiteY0" fmla="*/ 1976162 h 1976162"/>
              <a:gd name="connsiteX1" fmla="*/ 641446 w 1719619"/>
              <a:gd name="connsiteY1" fmla="*/ 1567758 h 1976162"/>
              <a:gd name="connsiteX2" fmla="*/ 1719619 w 1719619"/>
              <a:gd name="connsiteY2" fmla="*/ 0 h 1976162"/>
              <a:gd name="connsiteX0" fmla="*/ 0 w 1719619"/>
              <a:gd name="connsiteY0" fmla="*/ 1976162 h 1976162"/>
              <a:gd name="connsiteX1" fmla="*/ 1719619 w 1719619"/>
              <a:gd name="connsiteY1" fmla="*/ 0 h 1976162"/>
            </a:gdLst>
            <a:ahLst/>
            <a:cxnLst>
              <a:cxn ang="0">
                <a:pos x="connsiteX0" y="connsiteY0"/>
              </a:cxn>
              <a:cxn ang="0">
                <a:pos x="connsiteX1" y="connsiteY1"/>
              </a:cxn>
            </a:cxnLst>
            <a:rect l="l" t="t" r="r" b="b"/>
            <a:pathLst>
              <a:path w="1719619" h="1976162">
                <a:moveTo>
                  <a:pt x="0" y="1976162"/>
                </a:moveTo>
                <a:lnTo>
                  <a:pt x="1719619" y="0"/>
                </a:lnTo>
              </a:path>
            </a:pathLst>
          </a:custGeom>
          <a:noFill/>
          <a:ln w="76200" cap="flat" cmpd="sng" algn="ctr">
            <a:solidFill>
              <a:srgbClr val="AC83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9" name="Freeform 8"/>
          <p:cNvSpPr/>
          <p:nvPr/>
        </p:nvSpPr>
        <p:spPr bwMode="auto">
          <a:xfrm rot="2108626">
            <a:off x="6792657" y="3973579"/>
            <a:ext cx="1454521" cy="968375"/>
          </a:xfrm>
          <a:custGeom>
            <a:avLst/>
            <a:gdLst>
              <a:gd name="connsiteX0" fmla="*/ 0 w 832514"/>
              <a:gd name="connsiteY0" fmla="*/ 2279176 h 2279176"/>
              <a:gd name="connsiteX1" fmla="*/ 682388 w 832514"/>
              <a:gd name="connsiteY1" fmla="*/ 1269242 h 2279176"/>
              <a:gd name="connsiteX2" fmla="*/ 832514 w 832514"/>
              <a:gd name="connsiteY2" fmla="*/ 0 h 2279176"/>
              <a:gd name="connsiteX0" fmla="*/ 0 w 832514"/>
              <a:gd name="connsiteY0" fmla="*/ 2279176 h 2279176"/>
              <a:gd name="connsiteX1" fmla="*/ 668740 w 832514"/>
              <a:gd name="connsiteY1" fmla="*/ 1480033 h 2279176"/>
              <a:gd name="connsiteX2" fmla="*/ 832514 w 832514"/>
              <a:gd name="connsiteY2" fmla="*/ 0 h 2279176"/>
              <a:gd name="connsiteX0" fmla="*/ 0 w 782471"/>
              <a:gd name="connsiteY0" fmla="*/ 2318699 h 2318699"/>
              <a:gd name="connsiteX1" fmla="*/ 668740 w 782471"/>
              <a:gd name="connsiteY1" fmla="*/ 1519556 h 2318699"/>
              <a:gd name="connsiteX2" fmla="*/ 682389 w 782471"/>
              <a:gd name="connsiteY2" fmla="*/ 0 h 2318699"/>
              <a:gd name="connsiteX0" fmla="*/ 0 w 755176"/>
              <a:gd name="connsiteY0" fmla="*/ 2318699 h 2318699"/>
              <a:gd name="connsiteX1" fmla="*/ 641445 w 755176"/>
              <a:gd name="connsiteY1" fmla="*/ 1414161 h 2318699"/>
              <a:gd name="connsiteX2" fmla="*/ 682389 w 755176"/>
              <a:gd name="connsiteY2" fmla="*/ 0 h 2318699"/>
              <a:gd name="connsiteX0" fmla="*/ 11371 w 750625"/>
              <a:gd name="connsiteY0" fmla="*/ 2318699 h 2429933"/>
              <a:gd name="connsiteX1" fmla="*/ 106907 w 750625"/>
              <a:gd name="connsiteY1" fmla="*/ 2279177 h 2429933"/>
              <a:gd name="connsiteX2" fmla="*/ 652816 w 750625"/>
              <a:gd name="connsiteY2" fmla="*/ 1414161 h 2429933"/>
              <a:gd name="connsiteX3" fmla="*/ 693760 w 750625"/>
              <a:gd name="connsiteY3" fmla="*/ 0 h 2429933"/>
              <a:gd name="connsiteX0" fmla="*/ 11371 w 750625"/>
              <a:gd name="connsiteY0" fmla="*/ 2384570 h 2495804"/>
              <a:gd name="connsiteX1" fmla="*/ 106907 w 750625"/>
              <a:gd name="connsiteY1" fmla="*/ 2345048 h 2495804"/>
              <a:gd name="connsiteX2" fmla="*/ 652816 w 750625"/>
              <a:gd name="connsiteY2" fmla="*/ 1480032 h 2495804"/>
              <a:gd name="connsiteX3" fmla="*/ 693760 w 750625"/>
              <a:gd name="connsiteY3" fmla="*/ 0 h 2495804"/>
              <a:gd name="connsiteX0" fmla="*/ 18195 w 700584"/>
              <a:gd name="connsiteY0" fmla="*/ 2384570 h 2742476"/>
              <a:gd name="connsiteX1" fmla="*/ 113731 w 700584"/>
              <a:gd name="connsiteY1" fmla="*/ 2345048 h 2742476"/>
              <a:gd name="connsiteX2" fmla="*/ 700584 w 700584"/>
              <a:gd name="connsiteY2" fmla="*/ 0 h 2742476"/>
              <a:gd name="connsiteX0" fmla="*/ 191067 w 1910686"/>
              <a:gd name="connsiteY0" fmla="*/ 1976162 h 2266000"/>
              <a:gd name="connsiteX1" fmla="*/ 286603 w 1910686"/>
              <a:gd name="connsiteY1" fmla="*/ 1936640 h 2266000"/>
              <a:gd name="connsiteX2" fmla="*/ 1910686 w 1910686"/>
              <a:gd name="connsiteY2" fmla="*/ 0 h 2266000"/>
              <a:gd name="connsiteX0" fmla="*/ 191067 w 1910686"/>
              <a:gd name="connsiteY0" fmla="*/ 1976162 h 2266000"/>
              <a:gd name="connsiteX1" fmla="*/ 286603 w 1910686"/>
              <a:gd name="connsiteY1" fmla="*/ 1936640 h 2266000"/>
              <a:gd name="connsiteX2" fmla="*/ 1910686 w 1910686"/>
              <a:gd name="connsiteY2" fmla="*/ 0 h 2266000"/>
              <a:gd name="connsiteX0" fmla="*/ 0 w 1719619"/>
              <a:gd name="connsiteY0" fmla="*/ 1976162 h 2081559"/>
              <a:gd name="connsiteX1" fmla="*/ 286605 w 1719619"/>
              <a:gd name="connsiteY1" fmla="*/ 1752199 h 2081559"/>
              <a:gd name="connsiteX2" fmla="*/ 1719619 w 1719619"/>
              <a:gd name="connsiteY2" fmla="*/ 0 h 2081559"/>
              <a:gd name="connsiteX0" fmla="*/ 204715 w 1924334"/>
              <a:gd name="connsiteY0" fmla="*/ 1976162 h 1976162"/>
              <a:gd name="connsiteX1" fmla="*/ 286603 w 1924334"/>
              <a:gd name="connsiteY1" fmla="*/ 1554583 h 1976162"/>
              <a:gd name="connsiteX2" fmla="*/ 1924334 w 1924334"/>
              <a:gd name="connsiteY2" fmla="*/ 0 h 1976162"/>
              <a:gd name="connsiteX0" fmla="*/ 0 w 1719619"/>
              <a:gd name="connsiteY0" fmla="*/ 1976162 h 1976162"/>
              <a:gd name="connsiteX1" fmla="*/ 641446 w 1719619"/>
              <a:gd name="connsiteY1" fmla="*/ 1567758 h 1976162"/>
              <a:gd name="connsiteX2" fmla="*/ 1719619 w 1719619"/>
              <a:gd name="connsiteY2" fmla="*/ 0 h 1976162"/>
              <a:gd name="connsiteX0" fmla="*/ 0 w 1719619"/>
              <a:gd name="connsiteY0" fmla="*/ 1976162 h 1976162"/>
              <a:gd name="connsiteX1" fmla="*/ 1719619 w 1719619"/>
              <a:gd name="connsiteY1" fmla="*/ 0 h 1976162"/>
            </a:gdLst>
            <a:ahLst/>
            <a:cxnLst>
              <a:cxn ang="0">
                <a:pos x="connsiteX0" y="connsiteY0"/>
              </a:cxn>
              <a:cxn ang="0">
                <a:pos x="connsiteX1" y="connsiteY1"/>
              </a:cxn>
            </a:cxnLst>
            <a:rect l="l" t="t" r="r" b="b"/>
            <a:pathLst>
              <a:path w="1719619" h="1976162">
                <a:moveTo>
                  <a:pt x="0" y="1976162"/>
                </a:moveTo>
                <a:lnTo>
                  <a:pt x="1719619" y="0"/>
                </a:lnTo>
              </a:path>
            </a:pathLst>
          </a:custGeom>
          <a:noFill/>
          <a:ln w="76200" cap="flat" cmpd="sng" algn="ctr">
            <a:solidFill>
              <a:srgbClr val="00B05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11" name="Freeform 10"/>
          <p:cNvSpPr/>
          <p:nvPr/>
        </p:nvSpPr>
        <p:spPr bwMode="auto">
          <a:xfrm rot="4706950">
            <a:off x="7178903" y="3735956"/>
            <a:ext cx="1087592" cy="2057012"/>
          </a:xfrm>
          <a:custGeom>
            <a:avLst/>
            <a:gdLst>
              <a:gd name="connsiteX0" fmla="*/ 0 w 832514"/>
              <a:gd name="connsiteY0" fmla="*/ 2279176 h 2279176"/>
              <a:gd name="connsiteX1" fmla="*/ 682388 w 832514"/>
              <a:gd name="connsiteY1" fmla="*/ 1269242 h 2279176"/>
              <a:gd name="connsiteX2" fmla="*/ 832514 w 832514"/>
              <a:gd name="connsiteY2" fmla="*/ 0 h 2279176"/>
              <a:gd name="connsiteX0" fmla="*/ 0 w 832514"/>
              <a:gd name="connsiteY0" fmla="*/ 2279176 h 2279176"/>
              <a:gd name="connsiteX1" fmla="*/ 668740 w 832514"/>
              <a:gd name="connsiteY1" fmla="*/ 1480033 h 2279176"/>
              <a:gd name="connsiteX2" fmla="*/ 832514 w 832514"/>
              <a:gd name="connsiteY2" fmla="*/ 0 h 2279176"/>
              <a:gd name="connsiteX0" fmla="*/ 0 w 782471"/>
              <a:gd name="connsiteY0" fmla="*/ 2318699 h 2318699"/>
              <a:gd name="connsiteX1" fmla="*/ 668740 w 782471"/>
              <a:gd name="connsiteY1" fmla="*/ 1519556 h 2318699"/>
              <a:gd name="connsiteX2" fmla="*/ 682389 w 782471"/>
              <a:gd name="connsiteY2" fmla="*/ 0 h 2318699"/>
              <a:gd name="connsiteX0" fmla="*/ 0 w 755176"/>
              <a:gd name="connsiteY0" fmla="*/ 2318699 h 2318699"/>
              <a:gd name="connsiteX1" fmla="*/ 641445 w 755176"/>
              <a:gd name="connsiteY1" fmla="*/ 1414161 h 2318699"/>
              <a:gd name="connsiteX2" fmla="*/ 682389 w 755176"/>
              <a:gd name="connsiteY2" fmla="*/ 0 h 2318699"/>
              <a:gd name="connsiteX0" fmla="*/ 11371 w 750625"/>
              <a:gd name="connsiteY0" fmla="*/ 2318699 h 2429933"/>
              <a:gd name="connsiteX1" fmla="*/ 106907 w 750625"/>
              <a:gd name="connsiteY1" fmla="*/ 2279177 h 2429933"/>
              <a:gd name="connsiteX2" fmla="*/ 652816 w 750625"/>
              <a:gd name="connsiteY2" fmla="*/ 1414161 h 2429933"/>
              <a:gd name="connsiteX3" fmla="*/ 693760 w 750625"/>
              <a:gd name="connsiteY3" fmla="*/ 0 h 2429933"/>
              <a:gd name="connsiteX0" fmla="*/ 11371 w 750625"/>
              <a:gd name="connsiteY0" fmla="*/ 2384570 h 2495804"/>
              <a:gd name="connsiteX1" fmla="*/ 106907 w 750625"/>
              <a:gd name="connsiteY1" fmla="*/ 2345048 h 2495804"/>
              <a:gd name="connsiteX2" fmla="*/ 652816 w 750625"/>
              <a:gd name="connsiteY2" fmla="*/ 1480032 h 2495804"/>
              <a:gd name="connsiteX3" fmla="*/ 693760 w 750625"/>
              <a:gd name="connsiteY3" fmla="*/ 0 h 2495804"/>
              <a:gd name="connsiteX0" fmla="*/ 62062 w 1105467"/>
              <a:gd name="connsiteY0" fmla="*/ 2384570 h 2471763"/>
              <a:gd name="connsiteX1" fmla="*/ 157598 w 1105467"/>
              <a:gd name="connsiteY1" fmla="*/ 2345048 h 2471763"/>
              <a:gd name="connsiteX2" fmla="*/ 1007658 w 1105467"/>
              <a:gd name="connsiteY2" fmla="*/ 1624286 h 2471763"/>
              <a:gd name="connsiteX3" fmla="*/ 744451 w 1105467"/>
              <a:gd name="connsiteY3" fmla="*/ 0 h 2471763"/>
              <a:gd name="connsiteX0" fmla="*/ 62063 w 1267867"/>
              <a:gd name="connsiteY0" fmla="*/ 2384570 h 2471762"/>
              <a:gd name="connsiteX1" fmla="*/ 157599 w 1267867"/>
              <a:gd name="connsiteY1" fmla="*/ 2345048 h 2471762"/>
              <a:gd name="connsiteX2" fmla="*/ 1007659 w 1267867"/>
              <a:gd name="connsiteY2" fmla="*/ 1624286 h 2471762"/>
              <a:gd name="connsiteX3" fmla="*/ 744452 w 1267867"/>
              <a:gd name="connsiteY3" fmla="*/ 0 h 2471762"/>
              <a:gd name="connsiteX0" fmla="*/ 62063 w 1267866"/>
              <a:gd name="connsiteY0" fmla="*/ 2384570 h 2471762"/>
              <a:gd name="connsiteX1" fmla="*/ 157599 w 1267866"/>
              <a:gd name="connsiteY1" fmla="*/ 2345048 h 2471762"/>
              <a:gd name="connsiteX2" fmla="*/ 1007659 w 1267866"/>
              <a:gd name="connsiteY2" fmla="*/ 1624286 h 2471762"/>
              <a:gd name="connsiteX3" fmla="*/ 744452 w 1267866"/>
              <a:gd name="connsiteY3" fmla="*/ 0 h 2471762"/>
              <a:gd name="connsiteX0" fmla="*/ 54491 w 1260294"/>
              <a:gd name="connsiteY0" fmla="*/ 2384570 h 2482013"/>
              <a:gd name="connsiteX1" fmla="*/ 150027 w 1260294"/>
              <a:gd name="connsiteY1" fmla="*/ 2345048 h 2482013"/>
              <a:gd name="connsiteX2" fmla="*/ 954652 w 1260294"/>
              <a:gd name="connsiteY2" fmla="*/ 1562782 h 2482013"/>
              <a:gd name="connsiteX3" fmla="*/ 736880 w 1260294"/>
              <a:gd name="connsiteY3" fmla="*/ 0 h 2482013"/>
              <a:gd name="connsiteX0" fmla="*/ 18195 w 700585"/>
              <a:gd name="connsiteY0" fmla="*/ 2384570 h 2742476"/>
              <a:gd name="connsiteX1" fmla="*/ 113731 w 700585"/>
              <a:gd name="connsiteY1" fmla="*/ 2345048 h 2742476"/>
              <a:gd name="connsiteX2" fmla="*/ 700584 w 700585"/>
              <a:gd name="connsiteY2" fmla="*/ 0 h 2742476"/>
              <a:gd name="connsiteX0" fmla="*/ 18195 w 1478686"/>
              <a:gd name="connsiteY0" fmla="*/ 2384570 h 2742476"/>
              <a:gd name="connsiteX1" fmla="*/ 113731 w 1478686"/>
              <a:gd name="connsiteY1" fmla="*/ 2345048 h 2742476"/>
              <a:gd name="connsiteX2" fmla="*/ 700584 w 1478686"/>
              <a:gd name="connsiteY2" fmla="*/ 0 h 2742476"/>
              <a:gd name="connsiteX0" fmla="*/ 0 w 682388"/>
              <a:gd name="connsiteY0" fmla="*/ 2384570 h 2384570"/>
              <a:gd name="connsiteX1" fmla="*/ 682389 w 682388"/>
              <a:gd name="connsiteY1" fmla="*/ 0 h 2384570"/>
              <a:gd name="connsiteX0" fmla="*/ 0 w 908850"/>
              <a:gd name="connsiteY0" fmla="*/ 2384570 h 2384570"/>
              <a:gd name="connsiteX1" fmla="*/ 682389 w 908850"/>
              <a:gd name="connsiteY1" fmla="*/ 0 h 2384570"/>
              <a:gd name="connsiteX0" fmla="*/ 0 w 1409758"/>
              <a:gd name="connsiteY0" fmla="*/ 2384570 h 2384570"/>
              <a:gd name="connsiteX1" fmla="*/ 682389 w 1409758"/>
              <a:gd name="connsiteY1" fmla="*/ 0 h 2384570"/>
              <a:gd name="connsiteX0" fmla="*/ 0 w 1409757"/>
              <a:gd name="connsiteY0" fmla="*/ 2384570 h 2384570"/>
              <a:gd name="connsiteX1" fmla="*/ 682389 w 1409757"/>
              <a:gd name="connsiteY1" fmla="*/ 0 h 2384570"/>
              <a:gd name="connsiteX0" fmla="*/ 0 w 1364321"/>
              <a:gd name="connsiteY0" fmla="*/ 2445532 h 2445532"/>
              <a:gd name="connsiteX1" fmla="*/ 636953 w 1364321"/>
              <a:gd name="connsiteY1" fmla="*/ 1 h 2445532"/>
              <a:gd name="connsiteX0" fmla="*/ 0 w 1413646"/>
              <a:gd name="connsiteY0" fmla="*/ 2445531 h 2445531"/>
              <a:gd name="connsiteX1" fmla="*/ 636953 w 1413646"/>
              <a:gd name="connsiteY1" fmla="*/ 0 h 2445531"/>
            </a:gdLst>
            <a:ahLst/>
            <a:cxnLst>
              <a:cxn ang="0">
                <a:pos x="connsiteX0" y="connsiteY0"/>
              </a:cxn>
              <a:cxn ang="0">
                <a:pos x="connsiteX1" y="connsiteY1"/>
              </a:cxn>
            </a:cxnLst>
            <a:rect l="l" t="t" r="r" b="b"/>
            <a:pathLst>
              <a:path w="1413646" h="2445531">
                <a:moveTo>
                  <a:pt x="0" y="2445531"/>
                </a:moveTo>
                <a:cubicBezTo>
                  <a:pt x="900654" y="1915577"/>
                  <a:pt x="1413646" y="1173052"/>
                  <a:pt x="636953" y="0"/>
                </a:cubicBezTo>
              </a:path>
            </a:pathLst>
          </a:custGeom>
          <a:noFill/>
          <a:ln w="76200" cap="flat" cmpd="sng" algn="ctr">
            <a:solidFill>
              <a:srgbClr val="0070C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12" name="Freeform 11"/>
          <p:cNvSpPr/>
          <p:nvPr/>
        </p:nvSpPr>
        <p:spPr bwMode="auto">
          <a:xfrm rot="4249643">
            <a:off x="6460115" y="4683770"/>
            <a:ext cx="1698657" cy="895382"/>
          </a:xfrm>
          <a:custGeom>
            <a:avLst/>
            <a:gdLst>
              <a:gd name="connsiteX0" fmla="*/ 0 w 832514"/>
              <a:gd name="connsiteY0" fmla="*/ 2279176 h 2279176"/>
              <a:gd name="connsiteX1" fmla="*/ 682388 w 832514"/>
              <a:gd name="connsiteY1" fmla="*/ 1269242 h 2279176"/>
              <a:gd name="connsiteX2" fmla="*/ 832514 w 832514"/>
              <a:gd name="connsiteY2" fmla="*/ 0 h 2279176"/>
              <a:gd name="connsiteX0" fmla="*/ 0 w 832514"/>
              <a:gd name="connsiteY0" fmla="*/ 2279176 h 2279176"/>
              <a:gd name="connsiteX1" fmla="*/ 668740 w 832514"/>
              <a:gd name="connsiteY1" fmla="*/ 1480033 h 2279176"/>
              <a:gd name="connsiteX2" fmla="*/ 832514 w 832514"/>
              <a:gd name="connsiteY2" fmla="*/ 0 h 2279176"/>
              <a:gd name="connsiteX0" fmla="*/ 0 w 782471"/>
              <a:gd name="connsiteY0" fmla="*/ 2318699 h 2318699"/>
              <a:gd name="connsiteX1" fmla="*/ 668740 w 782471"/>
              <a:gd name="connsiteY1" fmla="*/ 1519556 h 2318699"/>
              <a:gd name="connsiteX2" fmla="*/ 682389 w 782471"/>
              <a:gd name="connsiteY2" fmla="*/ 0 h 2318699"/>
              <a:gd name="connsiteX0" fmla="*/ 0 w 755176"/>
              <a:gd name="connsiteY0" fmla="*/ 2318699 h 2318699"/>
              <a:gd name="connsiteX1" fmla="*/ 641445 w 755176"/>
              <a:gd name="connsiteY1" fmla="*/ 1414161 h 2318699"/>
              <a:gd name="connsiteX2" fmla="*/ 682389 w 755176"/>
              <a:gd name="connsiteY2" fmla="*/ 0 h 2318699"/>
              <a:gd name="connsiteX0" fmla="*/ 11371 w 750625"/>
              <a:gd name="connsiteY0" fmla="*/ 2318699 h 2429933"/>
              <a:gd name="connsiteX1" fmla="*/ 106907 w 750625"/>
              <a:gd name="connsiteY1" fmla="*/ 2279177 h 2429933"/>
              <a:gd name="connsiteX2" fmla="*/ 652816 w 750625"/>
              <a:gd name="connsiteY2" fmla="*/ 1414161 h 2429933"/>
              <a:gd name="connsiteX3" fmla="*/ 693760 w 750625"/>
              <a:gd name="connsiteY3" fmla="*/ 0 h 2429933"/>
              <a:gd name="connsiteX0" fmla="*/ 11371 w 750625"/>
              <a:gd name="connsiteY0" fmla="*/ 2384570 h 2495804"/>
              <a:gd name="connsiteX1" fmla="*/ 106907 w 750625"/>
              <a:gd name="connsiteY1" fmla="*/ 2345048 h 2495804"/>
              <a:gd name="connsiteX2" fmla="*/ 652816 w 750625"/>
              <a:gd name="connsiteY2" fmla="*/ 1480032 h 2495804"/>
              <a:gd name="connsiteX3" fmla="*/ 693760 w 750625"/>
              <a:gd name="connsiteY3" fmla="*/ 0 h 2495804"/>
              <a:gd name="connsiteX0" fmla="*/ 18195 w 700584"/>
              <a:gd name="connsiteY0" fmla="*/ 2384570 h 2742476"/>
              <a:gd name="connsiteX1" fmla="*/ 113731 w 700584"/>
              <a:gd name="connsiteY1" fmla="*/ 2345048 h 2742476"/>
              <a:gd name="connsiteX2" fmla="*/ 700584 w 700584"/>
              <a:gd name="connsiteY2" fmla="*/ 0 h 2742476"/>
              <a:gd name="connsiteX0" fmla="*/ 191067 w 1910686"/>
              <a:gd name="connsiteY0" fmla="*/ 1976162 h 2266000"/>
              <a:gd name="connsiteX1" fmla="*/ 286603 w 1910686"/>
              <a:gd name="connsiteY1" fmla="*/ 1936640 h 2266000"/>
              <a:gd name="connsiteX2" fmla="*/ 1910686 w 1910686"/>
              <a:gd name="connsiteY2" fmla="*/ 0 h 2266000"/>
              <a:gd name="connsiteX0" fmla="*/ 191067 w 1910686"/>
              <a:gd name="connsiteY0" fmla="*/ 1976162 h 2266000"/>
              <a:gd name="connsiteX1" fmla="*/ 286603 w 1910686"/>
              <a:gd name="connsiteY1" fmla="*/ 1936640 h 2266000"/>
              <a:gd name="connsiteX2" fmla="*/ 1910686 w 1910686"/>
              <a:gd name="connsiteY2" fmla="*/ 0 h 2266000"/>
              <a:gd name="connsiteX0" fmla="*/ 0 w 1719619"/>
              <a:gd name="connsiteY0" fmla="*/ 1976162 h 2081559"/>
              <a:gd name="connsiteX1" fmla="*/ 286605 w 1719619"/>
              <a:gd name="connsiteY1" fmla="*/ 1752199 h 2081559"/>
              <a:gd name="connsiteX2" fmla="*/ 1719619 w 1719619"/>
              <a:gd name="connsiteY2" fmla="*/ 0 h 2081559"/>
              <a:gd name="connsiteX0" fmla="*/ 204715 w 1924334"/>
              <a:gd name="connsiteY0" fmla="*/ 1976162 h 1976162"/>
              <a:gd name="connsiteX1" fmla="*/ 286603 w 1924334"/>
              <a:gd name="connsiteY1" fmla="*/ 1554583 h 1976162"/>
              <a:gd name="connsiteX2" fmla="*/ 1924334 w 1924334"/>
              <a:gd name="connsiteY2" fmla="*/ 0 h 1976162"/>
              <a:gd name="connsiteX0" fmla="*/ 0 w 1719619"/>
              <a:gd name="connsiteY0" fmla="*/ 1976162 h 1976162"/>
              <a:gd name="connsiteX1" fmla="*/ 641446 w 1719619"/>
              <a:gd name="connsiteY1" fmla="*/ 1567758 h 1976162"/>
              <a:gd name="connsiteX2" fmla="*/ 1719619 w 1719619"/>
              <a:gd name="connsiteY2" fmla="*/ 0 h 1976162"/>
              <a:gd name="connsiteX0" fmla="*/ 0 w 1719619"/>
              <a:gd name="connsiteY0" fmla="*/ 1976162 h 1976162"/>
              <a:gd name="connsiteX1" fmla="*/ 1719619 w 1719619"/>
              <a:gd name="connsiteY1" fmla="*/ 0 h 1976162"/>
            </a:gdLst>
            <a:ahLst/>
            <a:cxnLst>
              <a:cxn ang="0">
                <a:pos x="connsiteX0" y="connsiteY0"/>
              </a:cxn>
              <a:cxn ang="0">
                <a:pos x="connsiteX1" y="connsiteY1"/>
              </a:cxn>
            </a:cxnLst>
            <a:rect l="l" t="t" r="r" b="b"/>
            <a:pathLst>
              <a:path w="1719619" h="1976162">
                <a:moveTo>
                  <a:pt x="0" y="1976162"/>
                </a:moveTo>
                <a:lnTo>
                  <a:pt x="1719619" y="0"/>
                </a:lnTo>
              </a:path>
            </a:pathLst>
          </a:custGeom>
          <a:noFill/>
          <a:ln w="76200" cap="flat" cmpd="sng" algn="ctr">
            <a:solidFill>
              <a:srgbClr val="7030A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18" name="Oval 17"/>
          <p:cNvSpPr/>
          <p:nvPr/>
        </p:nvSpPr>
        <p:spPr bwMode="auto">
          <a:xfrm>
            <a:off x="6483927" y="4322617"/>
            <a:ext cx="261258" cy="261258"/>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19" name="Rectangle 18"/>
          <p:cNvSpPr/>
          <p:nvPr/>
        </p:nvSpPr>
        <p:spPr>
          <a:xfrm>
            <a:off x="3965944" y="6186498"/>
            <a:ext cx="5178056" cy="523220"/>
          </a:xfrm>
          <a:prstGeom prst="rect">
            <a:avLst/>
          </a:prstGeom>
        </p:spPr>
        <p:txBody>
          <a:bodyPr wrap="square">
            <a:spAutoFit/>
          </a:bodyPr>
          <a:lstStyle/>
          <a:p>
            <a:pPr algn="ctr"/>
            <a:r>
              <a:rPr lang="en-CA" sz="1400" b="1" dirty="0" err="1">
                <a:effectLst>
                  <a:outerShdw blurRad="38100" dist="38100" dir="2700000" algn="tl">
                    <a:srgbClr val="000000">
                      <a:alpha val="43137"/>
                    </a:srgbClr>
                  </a:outerShdw>
                </a:effectLst>
                <a:latin typeface="Arial" pitchFamily="34" charset="0"/>
                <a:cs typeface="Arial" pitchFamily="34" charset="0"/>
              </a:rPr>
              <a:t>Hestenes</a:t>
            </a:r>
            <a:r>
              <a:rPr lang="en-CA" sz="1400" b="1" dirty="0">
                <a:effectLst>
                  <a:outerShdw blurRad="38100" dist="38100" dir="2700000" algn="tl">
                    <a:srgbClr val="000000">
                      <a:alpha val="43137"/>
                    </a:srgbClr>
                  </a:outerShdw>
                </a:effectLst>
                <a:latin typeface="Arial" pitchFamily="34" charset="0"/>
                <a:cs typeface="Arial" pitchFamily="34" charset="0"/>
              </a:rPr>
              <a:t>, D., Wells, M., &amp; </a:t>
            </a:r>
            <a:r>
              <a:rPr lang="en-CA" sz="1400" b="1" dirty="0" err="1">
                <a:effectLst>
                  <a:outerShdw blurRad="38100" dist="38100" dir="2700000" algn="tl">
                    <a:srgbClr val="000000">
                      <a:alpha val="43137"/>
                    </a:srgbClr>
                  </a:outerShdw>
                </a:effectLst>
                <a:latin typeface="Arial" pitchFamily="34" charset="0"/>
                <a:cs typeface="Arial" pitchFamily="34" charset="0"/>
              </a:rPr>
              <a:t>Swackhamer</a:t>
            </a:r>
            <a:r>
              <a:rPr lang="en-CA" sz="1400" b="1" dirty="0">
                <a:effectLst>
                  <a:outerShdw blurRad="38100" dist="38100" dir="2700000" algn="tl">
                    <a:srgbClr val="000000">
                      <a:alpha val="43137"/>
                    </a:srgbClr>
                  </a:outerShdw>
                </a:effectLst>
                <a:latin typeface="Arial" pitchFamily="34" charset="0"/>
                <a:cs typeface="Arial" pitchFamily="34" charset="0"/>
              </a:rPr>
              <a:t>, G. (1992). Force concept inventory. </a:t>
            </a:r>
            <a:r>
              <a:rPr lang="en-CA" sz="1400" b="1" i="1" dirty="0">
                <a:effectLst>
                  <a:outerShdw blurRad="38100" dist="38100" dir="2700000" algn="tl">
                    <a:srgbClr val="000000">
                      <a:alpha val="43137"/>
                    </a:srgbClr>
                  </a:outerShdw>
                </a:effectLst>
                <a:latin typeface="Arial" pitchFamily="34" charset="0"/>
                <a:cs typeface="Arial" pitchFamily="34" charset="0"/>
              </a:rPr>
              <a:t>The physics teacher</a:t>
            </a:r>
            <a:r>
              <a:rPr lang="en-CA" sz="1400" b="1" dirty="0">
                <a:effectLst>
                  <a:outerShdw blurRad="38100" dist="38100" dir="2700000" algn="tl">
                    <a:srgbClr val="000000">
                      <a:alpha val="43137"/>
                    </a:srgbClr>
                  </a:outerShdw>
                </a:effectLst>
                <a:latin typeface="Arial" pitchFamily="34" charset="0"/>
                <a:cs typeface="Arial" pitchFamily="34" charset="0"/>
              </a:rPr>
              <a:t>, </a:t>
            </a:r>
            <a:r>
              <a:rPr lang="en-CA" sz="1400" b="1" i="1" dirty="0">
                <a:effectLst>
                  <a:outerShdw blurRad="38100" dist="38100" dir="2700000" algn="tl">
                    <a:srgbClr val="000000">
                      <a:alpha val="43137"/>
                    </a:srgbClr>
                  </a:outerShdw>
                </a:effectLst>
                <a:latin typeface="Arial" pitchFamily="34" charset="0"/>
                <a:cs typeface="Arial" pitchFamily="34" charset="0"/>
              </a:rPr>
              <a:t>30</a:t>
            </a:r>
            <a:r>
              <a:rPr lang="en-CA" sz="1400" b="1" dirty="0">
                <a:effectLst>
                  <a:outerShdw blurRad="38100" dist="38100" dir="2700000" algn="tl">
                    <a:srgbClr val="000000">
                      <a:alpha val="43137"/>
                    </a:srgbClr>
                  </a:outerShdw>
                </a:effectLst>
                <a:latin typeface="Arial" pitchFamily="34" charset="0"/>
                <a:cs typeface="Arial" pitchFamily="34" charset="0"/>
              </a:rPr>
              <a:t>(3), 141-158.</a:t>
            </a:r>
          </a:p>
        </p:txBody>
      </p:sp>
    </p:spTree>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50000"/>
          </a:schemeClr>
        </a:solidFill>
        <a:effectLst/>
      </p:bgPr>
    </p:bg>
    <p:spTree>
      <p:nvGrpSpPr>
        <p:cNvPr id="1" name=""/>
        <p:cNvGrpSpPr/>
        <p:nvPr/>
      </p:nvGrpSpPr>
      <p:grpSpPr>
        <a:xfrm>
          <a:off x="0" y="0"/>
          <a:ext cx="0" cy="0"/>
          <a:chOff x="0" y="0"/>
          <a:chExt cx="0" cy="0"/>
        </a:xfrm>
      </p:grpSpPr>
      <p:pic>
        <p:nvPicPr>
          <p:cNvPr id="76802" name="Picture 2" descr="http://upload.wikimedia.org/wikipedia/commons/thumb/2/21/Ivan_Stranski_professor_1940.jpg/600px-Ivan_Stranski_professor_1940.jpg"/>
          <p:cNvPicPr>
            <a:picLocks noChangeAspect="1" noChangeArrowheads="1"/>
          </p:cNvPicPr>
          <p:nvPr/>
        </p:nvPicPr>
        <p:blipFill>
          <a:blip r:embed="rId3" cstate="print">
            <a:lum contrast="30000"/>
          </a:blip>
          <a:srcRect b="11001"/>
          <a:stretch>
            <a:fillRect/>
          </a:stretch>
        </p:blipFill>
        <p:spPr bwMode="auto">
          <a:xfrm>
            <a:off x="1034715" y="0"/>
            <a:ext cx="5715000" cy="6858000"/>
          </a:xfrm>
          <a:prstGeom prst="rect">
            <a:avLst/>
          </a:prstGeom>
          <a:noFill/>
        </p:spPr>
      </p:pic>
      <p:sp>
        <p:nvSpPr>
          <p:cNvPr id="9" name="Rounded Rectangular Callout 8"/>
          <p:cNvSpPr/>
          <p:nvPr/>
        </p:nvSpPr>
        <p:spPr bwMode="auto">
          <a:xfrm>
            <a:off x="5293894" y="354841"/>
            <a:ext cx="3604445" cy="2845559"/>
          </a:xfrm>
          <a:prstGeom prst="wedgeRoundRectCallout">
            <a:avLst>
              <a:gd name="adj1" fmla="val -66374"/>
              <a:gd name="adj2" fmla="val 38483"/>
              <a:gd name="adj3" fmla="val 16667"/>
            </a:avLst>
          </a:prstGeom>
          <a:solidFill>
            <a:schemeClr val="tx1"/>
          </a:solidFill>
          <a:ln w="5715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a:ln>
                  <a:noFill/>
                </a:ln>
                <a:solidFill>
                  <a:schemeClr val="bg2"/>
                </a:solidFill>
                <a:effectLst/>
                <a:latin typeface="Arial" pitchFamily="34" charset="0"/>
                <a:cs typeface="Arial" pitchFamily="34" charset="0"/>
              </a:rPr>
              <a:t>Way too easy!</a:t>
            </a:r>
          </a:p>
          <a:p>
            <a:pPr marL="0" marR="0" indent="0" algn="ctr" defTabSz="914400" rtl="0" eaLnBrk="0" fontAlgn="base" latinLnBrk="0" hangingPunct="0">
              <a:lnSpc>
                <a:spcPct val="100000"/>
              </a:lnSpc>
              <a:spcBef>
                <a:spcPct val="0"/>
              </a:spcBef>
              <a:spcAft>
                <a:spcPct val="0"/>
              </a:spcAft>
              <a:buClrTx/>
              <a:buSzTx/>
              <a:buFontTx/>
              <a:buNone/>
              <a:tabLst/>
            </a:pPr>
            <a:r>
              <a:rPr lang="en-US" sz="4800" b="1" dirty="0">
                <a:solidFill>
                  <a:schemeClr val="bg2"/>
                </a:solidFill>
                <a:latin typeface="Arial" pitchFamily="34" charset="0"/>
                <a:cs typeface="Arial" pitchFamily="34" charset="0"/>
              </a:rPr>
              <a:t>Harrumph!</a:t>
            </a:r>
            <a:endParaRPr kumimoji="0" lang="en-CA" sz="4800" b="1" i="0" u="none" strike="noStrike" cap="none" normalizeH="0" baseline="0" dirty="0">
              <a:ln>
                <a:noFill/>
              </a:ln>
              <a:solidFill>
                <a:schemeClr val="bg2"/>
              </a:solidFill>
              <a:effectLst/>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bs.twimg.com/media/CTtv4lkUwAAmFD4.jpg"/>
          <p:cNvPicPr>
            <a:picLocks noChangeAspect="1" noChangeArrowheads="1"/>
          </p:cNvPicPr>
          <p:nvPr/>
        </p:nvPicPr>
        <p:blipFill>
          <a:blip r:embed="rId3" cstate="print"/>
          <a:srcRect t="27167"/>
          <a:stretch>
            <a:fillRect/>
          </a:stretch>
        </p:blipFill>
        <p:spPr bwMode="auto">
          <a:xfrm>
            <a:off x="665019" y="902525"/>
            <a:ext cx="7729125" cy="5320145"/>
          </a:xfrm>
          <a:prstGeom prst="rect">
            <a:avLst/>
          </a:prstGeom>
          <a:noFill/>
        </p:spPr>
      </p:pic>
      <p:sp>
        <p:nvSpPr>
          <p:cNvPr id="2" name="Title 1"/>
          <p:cNvSpPr>
            <a:spLocks noGrp="1"/>
          </p:cNvSpPr>
          <p:nvPr>
            <p:ph type="title"/>
          </p:nvPr>
        </p:nvSpPr>
        <p:spPr>
          <a:xfrm>
            <a:off x="0" y="-10362"/>
            <a:ext cx="9143999" cy="965705"/>
          </a:xfrm>
        </p:spPr>
        <p:txBody>
          <a:bodyPr/>
          <a:lstStyle/>
          <a:p>
            <a:r>
              <a:rPr lang="en-US" sz="4000" dirty="0"/>
              <a:t>How Much Are Students Learning?</a:t>
            </a:r>
            <a:endParaRPr lang="en-CA" sz="4000" dirty="0"/>
          </a:p>
        </p:txBody>
      </p:sp>
      <p:sp>
        <p:nvSpPr>
          <p:cNvPr id="4" name="Rectangle 3"/>
          <p:cNvSpPr/>
          <p:nvPr/>
        </p:nvSpPr>
        <p:spPr>
          <a:xfrm>
            <a:off x="142504" y="6222669"/>
            <a:ext cx="9001496" cy="523220"/>
          </a:xfrm>
          <a:prstGeom prst="rect">
            <a:avLst/>
          </a:prstGeom>
        </p:spPr>
        <p:txBody>
          <a:bodyPr wrap="square">
            <a:spAutoFit/>
          </a:bodyPr>
          <a:lstStyle/>
          <a:p>
            <a:pPr algn="ctr"/>
            <a:r>
              <a:rPr lang="en-CA" sz="1400" b="1" dirty="0">
                <a:effectLst>
                  <a:outerShdw blurRad="38100" dist="38100" dir="2700000" algn="tl">
                    <a:srgbClr val="000000">
                      <a:alpha val="43137"/>
                    </a:srgbClr>
                  </a:outerShdw>
                </a:effectLst>
                <a:latin typeface="Arial" pitchFamily="34" charset="0"/>
                <a:cs typeface="Arial" pitchFamily="34" charset="0"/>
              </a:rPr>
              <a:t>Hake, Richard R. "Interactive-engagement versus traditional methods: A six-thousand-student survey of mechanics test data for introductory physics courses." </a:t>
            </a:r>
            <a:r>
              <a:rPr lang="en-CA" sz="1400" b="1" i="1" dirty="0">
                <a:effectLst>
                  <a:outerShdw blurRad="38100" dist="38100" dir="2700000" algn="tl">
                    <a:srgbClr val="000000">
                      <a:alpha val="43137"/>
                    </a:srgbClr>
                  </a:outerShdw>
                </a:effectLst>
                <a:latin typeface="Arial" pitchFamily="34" charset="0"/>
                <a:cs typeface="Arial" pitchFamily="34" charset="0"/>
              </a:rPr>
              <a:t>American journal of Physics</a:t>
            </a:r>
            <a:r>
              <a:rPr lang="en-CA" sz="1400" b="1" dirty="0">
                <a:effectLst>
                  <a:outerShdw blurRad="38100" dist="38100" dir="2700000" algn="tl">
                    <a:srgbClr val="000000">
                      <a:alpha val="43137"/>
                    </a:srgbClr>
                  </a:outerShdw>
                </a:effectLst>
                <a:latin typeface="Arial" pitchFamily="34" charset="0"/>
                <a:cs typeface="Arial" pitchFamily="34" charset="0"/>
              </a:rPr>
              <a:t> 66.1 (1998): 64-74.</a:t>
            </a:r>
          </a:p>
        </p:txBody>
      </p:sp>
      <p:sp>
        <p:nvSpPr>
          <p:cNvPr id="10" name="Freeform 9"/>
          <p:cNvSpPr/>
          <p:nvPr/>
        </p:nvSpPr>
        <p:spPr bwMode="auto">
          <a:xfrm>
            <a:off x="2044906" y="895350"/>
            <a:ext cx="6027964" cy="4403518"/>
          </a:xfrm>
          <a:custGeom>
            <a:avLst/>
            <a:gdLst>
              <a:gd name="connsiteX0" fmla="*/ 0 w 5949538"/>
              <a:gd name="connsiteY0" fmla="*/ 0 h 4358244"/>
              <a:gd name="connsiteX1" fmla="*/ 59376 w 5949538"/>
              <a:gd name="connsiteY1" fmla="*/ 2434442 h 4358244"/>
              <a:gd name="connsiteX2" fmla="*/ 5949538 w 5949538"/>
              <a:gd name="connsiteY2" fmla="*/ 4358244 h 4358244"/>
              <a:gd name="connsiteX3" fmla="*/ 5949538 w 5949538"/>
              <a:gd name="connsiteY3" fmla="*/ 0 h 4358244"/>
              <a:gd name="connsiteX4" fmla="*/ 0 w 5949538"/>
              <a:gd name="connsiteY4" fmla="*/ 0 h 4358244"/>
              <a:gd name="connsiteX0" fmla="*/ 0 w 6020789"/>
              <a:gd name="connsiteY0" fmla="*/ 0 h 4346368"/>
              <a:gd name="connsiteX1" fmla="*/ 59376 w 6020789"/>
              <a:gd name="connsiteY1" fmla="*/ 2434442 h 4346368"/>
              <a:gd name="connsiteX2" fmla="*/ 6020789 w 6020789"/>
              <a:gd name="connsiteY2" fmla="*/ 4346368 h 4346368"/>
              <a:gd name="connsiteX3" fmla="*/ 5949538 w 6020789"/>
              <a:gd name="connsiteY3" fmla="*/ 0 h 4346368"/>
              <a:gd name="connsiteX4" fmla="*/ 0 w 6020789"/>
              <a:gd name="connsiteY4" fmla="*/ 0 h 4346368"/>
              <a:gd name="connsiteX0" fmla="*/ 0 w 6020789"/>
              <a:gd name="connsiteY0" fmla="*/ 35626 h 4381994"/>
              <a:gd name="connsiteX1" fmla="*/ 59376 w 6020789"/>
              <a:gd name="connsiteY1" fmla="*/ 2470068 h 4381994"/>
              <a:gd name="connsiteX2" fmla="*/ 6020789 w 6020789"/>
              <a:gd name="connsiteY2" fmla="*/ 4381994 h 4381994"/>
              <a:gd name="connsiteX3" fmla="*/ 6008914 w 6020789"/>
              <a:gd name="connsiteY3" fmla="*/ 0 h 4381994"/>
              <a:gd name="connsiteX4" fmla="*/ 0 w 6020789"/>
              <a:gd name="connsiteY4" fmla="*/ 35626 h 4381994"/>
              <a:gd name="connsiteX0" fmla="*/ 0 w 6008914"/>
              <a:gd name="connsiteY0" fmla="*/ 35626 h 4381994"/>
              <a:gd name="connsiteX1" fmla="*/ 47501 w 6008914"/>
              <a:gd name="connsiteY1" fmla="*/ 2470068 h 4381994"/>
              <a:gd name="connsiteX2" fmla="*/ 6008914 w 6008914"/>
              <a:gd name="connsiteY2" fmla="*/ 4381994 h 4381994"/>
              <a:gd name="connsiteX3" fmla="*/ 5997039 w 6008914"/>
              <a:gd name="connsiteY3" fmla="*/ 0 h 4381994"/>
              <a:gd name="connsiteX4" fmla="*/ 0 w 6008914"/>
              <a:gd name="connsiteY4" fmla="*/ 35626 h 4381994"/>
              <a:gd name="connsiteX0" fmla="*/ 0 w 6008914"/>
              <a:gd name="connsiteY0" fmla="*/ 35626 h 4381994"/>
              <a:gd name="connsiteX1" fmla="*/ 23750 w 6008914"/>
              <a:gd name="connsiteY1" fmla="*/ 2541320 h 4381994"/>
              <a:gd name="connsiteX2" fmla="*/ 6008914 w 6008914"/>
              <a:gd name="connsiteY2" fmla="*/ 4381994 h 4381994"/>
              <a:gd name="connsiteX3" fmla="*/ 5997039 w 6008914"/>
              <a:gd name="connsiteY3" fmla="*/ 0 h 4381994"/>
              <a:gd name="connsiteX4" fmla="*/ 0 w 6008914"/>
              <a:gd name="connsiteY4" fmla="*/ 35626 h 4381994"/>
              <a:gd name="connsiteX0" fmla="*/ 0 w 6008914"/>
              <a:gd name="connsiteY0" fmla="*/ 35626 h 4381994"/>
              <a:gd name="connsiteX1" fmla="*/ 23750 w 6008914"/>
              <a:gd name="connsiteY1" fmla="*/ 2541320 h 4381994"/>
              <a:gd name="connsiteX2" fmla="*/ 2422565 w 6008914"/>
              <a:gd name="connsiteY2" fmla="*/ 3265714 h 4381994"/>
              <a:gd name="connsiteX3" fmla="*/ 6008914 w 6008914"/>
              <a:gd name="connsiteY3" fmla="*/ 4381994 h 4381994"/>
              <a:gd name="connsiteX4" fmla="*/ 5997039 w 6008914"/>
              <a:gd name="connsiteY4" fmla="*/ 0 h 4381994"/>
              <a:gd name="connsiteX5" fmla="*/ 0 w 6008914"/>
              <a:gd name="connsiteY5" fmla="*/ 35626 h 4381994"/>
              <a:gd name="connsiteX0" fmla="*/ 0 w 6008914"/>
              <a:gd name="connsiteY0" fmla="*/ 35626 h 4381994"/>
              <a:gd name="connsiteX1" fmla="*/ 23750 w 6008914"/>
              <a:gd name="connsiteY1" fmla="*/ 2541320 h 4381994"/>
              <a:gd name="connsiteX2" fmla="*/ 2363188 w 6008914"/>
              <a:gd name="connsiteY2" fmla="*/ 3360716 h 4381994"/>
              <a:gd name="connsiteX3" fmla="*/ 6008914 w 6008914"/>
              <a:gd name="connsiteY3" fmla="*/ 4381994 h 4381994"/>
              <a:gd name="connsiteX4" fmla="*/ 5997039 w 6008914"/>
              <a:gd name="connsiteY4" fmla="*/ 0 h 4381994"/>
              <a:gd name="connsiteX5" fmla="*/ 0 w 6008914"/>
              <a:gd name="connsiteY5" fmla="*/ 35626 h 4381994"/>
              <a:gd name="connsiteX0" fmla="*/ 0 w 6008914"/>
              <a:gd name="connsiteY0" fmla="*/ 35626 h 4381994"/>
              <a:gd name="connsiteX1" fmla="*/ 23750 w 6008914"/>
              <a:gd name="connsiteY1" fmla="*/ 2541320 h 4381994"/>
              <a:gd name="connsiteX2" fmla="*/ 2363188 w 6008914"/>
              <a:gd name="connsiteY2" fmla="*/ 3360716 h 4381994"/>
              <a:gd name="connsiteX3" fmla="*/ 6008914 w 6008914"/>
              <a:gd name="connsiteY3" fmla="*/ 4381994 h 4381994"/>
              <a:gd name="connsiteX4" fmla="*/ 5997039 w 6008914"/>
              <a:gd name="connsiteY4" fmla="*/ 0 h 4381994"/>
              <a:gd name="connsiteX5" fmla="*/ 0 w 6008914"/>
              <a:gd name="connsiteY5" fmla="*/ 35626 h 4381994"/>
              <a:gd name="connsiteX0" fmla="*/ 0 w 6008914"/>
              <a:gd name="connsiteY0" fmla="*/ 35626 h 4381994"/>
              <a:gd name="connsiteX1" fmla="*/ 23750 w 6008914"/>
              <a:gd name="connsiteY1" fmla="*/ 2541320 h 4381994"/>
              <a:gd name="connsiteX2" fmla="*/ 2363188 w 6008914"/>
              <a:gd name="connsiteY2" fmla="*/ 3360716 h 4381994"/>
              <a:gd name="connsiteX3" fmla="*/ 6008914 w 6008914"/>
              <a:gd name="connsiteY3" fmla="*/ 4381994 h 4381994"/>
              <a:gd name="connsiteX4" fmla="*/ 5997039 w 6008914"/>
              <a:gd name="connsiteY4" fmla="*/ 0 h 4381994"/>
              <a:gd name="connsiteX5" fmla="*/ 0 w 6008914"/>
              <a:gd name="connsiteY5" fmla="*/ 35626 h 4381994"/>
              <a:gd name="connsiteX0" fmla="*/ 0 w 6000997"/>
              <a:gd name="connsiteY0" fmla="*/ 35626 h 4553444"/>
              <a:gd name="connsiteX1" fmla="*/ 23750 w 6000997"/>
              <a:gd name="connsiteY1" fmla="*/ 2541320 h 4553444"/>
              <a:gd name="connsiteX2" fmla="*/ 2363188 w 6000997"/>
              <a:gd name="connsiteY2" fmla="*/ 3360716 h 4553444"/>
              <a:gd name="connsiteX3" fmla="*/ 5989864 w 6000997"/>
              <a:gd name="connsiteY3" fmla="*/ 4553444 h 4553444"/>
              <a:gd name="connsiteX4" fmla="*/ 5997039 w 6000997"/>
              <a:gd name="connsiteY4" fmla="*/ 0 h 4553444"/>
              <a:gd name="connsiteX5" fmla="*/ 0 w 6000997"/>
              <a:gd name="connsiteY5" fmla="*/ 35626 h 4553444"/>
              <a:gd name="connsiteX0" fmla="*/ 0 w 6018439"/>
              <a:gd name="connsiteY0" fmla="*/ 35626 h 4486769"/>
              <a:gd name="connsiteX1" fmla="*/ 23750 w 6018439"/>
              <a:gd name="connsiteY1" fmla="*/ 2541320 h 4486769"/>
              <a:gd name="connsiteX2" fmla="*/ 2363188 w 6018439"/>
              <a:gd name="connsiteY2" fmla="*/ 3360716 h 4486769"/>
              <a:gd name="connsiteX3" fmla="*/ 6018439 w 6018439"/>
              <a:gd name="connsiteY3" fmla="*/ 4486769 h 4486769"/>
              <a:gd name="connsiteX4" fmla="*/ 5997039 w 6018439"/>
              <a:gd name="connsiteY4" fmla="*/ 0 h 4486769"/>
              <a:gd name="connsiteX5" fmla="*/ 0 w 6018439"/>
              <a:gd name="connsiteY5" fmla="*/ 35626 h 4486769"/>
              <a:gd name="connsiteX0" fmla="*/ 0 w 6027964"/>
              <a:gd name="connsiteY0" fmla="*/ 83251 h 4486769"/>
              <a:gd name="connsiteX1" fmla="*/ 33275 w 6027964"/>
              <a:gd name="connsiteY1" fmla="*/ 2541320 h 4486769"/>
              <a:gd name="connsiteX2" fmla="*/ 2372713 w 6027964"/>
              <a:gd name="connsiteY2" fmla="*/ 3360716 h 4486769"/>
              <a:gd name="connsiteX3" fmla="*/ 6027964 w 6027964"/>
              <a:gd name="connsiteY3" fmla="*/ 4486769 h 4486769"/>
              <a:gd name="connsiteX4" fmla="*/ 6006564 w 6027964"/>
              <a:gd name="connsiteY4" fmla="*/ 0 h 4486769"/>
              <a:gd name="connsiteX5" fmla="*/ 0 w 6027964"/>
              <a:gd name="connsiteY5" fmla="*/ 83251 h 4486769"/>
              <a:gd name="connsiteX0" fmla="*/ 0 w 6027964"/>
              <a:gd name="connsiteY0" fmla="*/ 26101 h 4429619"/>
              <a:gd name="connsiteX1" fmla="*/ 33275 w 6027964"/>
              <a:gd name="connsiteY1" fmla="*/ 2484170 h 4429619"/>
              <a:gd name="connsiteX2" fmla="*/ 2372713 w 6027964"/>
              <a:gd name="connsiteY2" fmla="*/ 3303566 h 4429619"/>
              <a:gd name="connsiteX3" fmla="*/ 6027964 w 6027964"/>
              <a:gd name="connsiteY3" fmla="*/ 4429619 h 4429619"/>
              <a:gd name="connsiteX4" fmla="*/ 6006564 w 6027964"/>
              <a:gd name="connsiteY4" fmla="*/ 0 h 4429619"/>
              <a:gd name="connsiteX5" fmla="*/ 0 w 6027964"/>
              <a:gd name="connsiteY5" fmla="*/ 26101 h 4429619"/>
              <a:gd name="connsiteX0" fmla="*/ 0 w 6027964"/>
              <a:gd name="connsiteY0" fmla="*/ 0 h 4403518"/>
              <a:gd name="connsiteX1" fmla="*/ 33275 w 6027964"/>
              <a:gd name="connsiteY1" fmla="*/ 2458069 h 4403518"/>
              <a:gd name="connsiteX2" fmla="*/ 2372713 w 6027964"/>
              <a:gd name="connsiteY2" fmla="*/ 3277465 h 4403518"/>
              <a:gd name="connsiteX3" fmla="*/ 6027964 w 6027964"/>
              <a:gd name="connsiteY3" fmla="*/ 4403518 h 4403518"/>
              <a:gd name="connsiteX4" fmla="*/ 6006564 w 6027964"/>
              <a:gd name="connsiteY4" fmla="*/ 2474 h 4403518"/>
              <a:gd name="connsiteX5" fmla="*/ 0 w 6027964"/>
              <a:gd name="connsiteY5" fmla="*/ 0 h 440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7964" h="4403518">
                <a:moveTo>
                  <a:pt x="0" y="0"/>
                </a:moveTo>
                <a:lnTo>
                  <a:pt x="33275" y="2458069"/>
                </a:lnTo>
                <a:lnTo>
                  <a:pt x="2372713" y="3277465"/>
                </a:lnTo>
                <a:cubicBezTo>
                  <a:pt x="3599830" y="3499138"/>
                  <a:pt x="4812722" y="4063092"/>
                  <a:pt x="6027964" y="4403518"/>
                </a:cubicBezTo>
                <a:cubicBezTo>
                  <a:pt x="6024006" y="2942853"/>
                  <a:pt x="6010522" y="1463139"/>
                  <a:pt x="6006564" y="2474"/>
                </a:cubicBezTo>
                <a:lnTo>
                  <a:pt x="0"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8" name="TextBox 7"/>
          <p:cNvSpPr txBox="1"/>
          <p:nvPr/>
        </p:nvSpPr>
        <p:spPr>
          <a:xfrm>
            <a:off x="2147776" y="1446028"/>
            <a:ext cx="2392325" cy="1077218"/>
          </a:xfrm>
          <a:prstGeom prst="rect">
            <a:avLst/>
          </a:prstGeom>
          <a:noFill/>
        </p:spPr>
        <p:txBody>
          <a:bodyPr wrap="square" rtlCol="0">
            <a:spAutoFit/>
          </a:bodyPr>
          <a:lstStyle/>
          <a:p>
            <a:r>
              <a:rPr lang="en-US" sz="3200" b="1" dirty="0">
                <a:solidFill>
                  <a:schemeClr val="bg2"/>
                </a:solidFill>
                <a:effectLst>
                  <a:outerShdw blurRad="38100" dist="38100" dir="2700000" algn="tl">
                    <a:srgbClr val="000000">
                      <a:alpha val="43137"/>
                    </a:srgbClr>
                  </a:outerShdw>
                </a:effectLst>
                <a:latin typeface="Arial" pitchFamily="34" charset="0"/>
                <a:cs typeface="Arial" pitchFamily="34" charset="0"/>
              </a:rPr>
              <a:t>Traditional Instruction</a:t>
            </a:r>
            <a:endParaRPr lang="en-CA" sz="32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Oval 14"/>
          <p:cNvSpPr/>
          <p:nvPr/>
        </p:nvSpPr>
        <p:spPr bwMode="auto">
          <a:xfrm>
            <a:off x="5229225" y="3990975"/>
            <a:ext cx="266700" cy="67627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cxnSp>
        <p:nvCxnSpPr>
          <p:cNvPr id="11" name="Straight Connector 10"/>
          <p:cNvCxnSpPr>
            <a:stCxn id="10" idx="3"/>
          </p:cNvCxnSpPr>
          <p:nvPr/>
        </p:nvCxnSpPr>
        <p:spPr bwMode="auto">
          <a:xfrm flipH="1" flipV="1">
            <a:off x="1781176" y="3159491"/>
            <a:ext cx="6291694" cy="2139377"/>
          </a:xfrm>
          <a:prstGeom prst="line">
            <a:avLst/>
          </a:prstGeom>
          <a:solidFill>
            <a:schemeClr val="accent1"/>
          </a:solidFill>
          <a:ln w="57150" cap="flat" cmpd="sng" algn="ctr">
            <a:solidFill>
              <a:srgbClr val="9D339D"/>
            </a:solidFill>
            <a:prstDash val="sysDash"/>
            <a:round/>
            <a:headEnd type="none" w="med" len="med"/>
            <a:tailEnd type="none" w="med" len="med"/>
          </a:ln>
          <a:effectLst/>
        </p:spPr>
      </p:cxnSp>
      <p:sp>
        <p:nvSpPr>
          <p:cNvPr id="13" name="Rectangle 12"/>
          <p:cNvSpPr/>
          <p:nvPr/>
        </p:nvSpPr>
        <p:spPr bwMode="auto">
          <a:xfrm>
            <a:off x="1754372" y="935665"/>
            <a:ext cx="6305107" cy="436998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7" name="Line Callout 2 6"/>
          <p:cNvSpPr/>
          <p:nvPr/>
        </p:nvSpPr>
        <p:spPr bwMode="auto">
          <a:xfrm>
            <a:off x="5103627" y="2700671"/>
            <a:ext cx="2821633" cy="1366504"/>
          </a:xfrm>
          <a:prstGeom prst="borderCallout2">
            <a:avLst>
              <a:gd name="adj1" fmla="val 68958"/>
              <a:gd name="adj2" fmla="val 382"/>
              <a:gd name="adj3" fmla="val 72098"/>
              <a:gd name="adj4" fmla="val -11202"/>
              <a:gd name="adj5" fmla="val 125278"/>
              <a:gd name="adj6" fmla="val -26617"/>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cs typeface="Arial" pitchFamily="34" charset="0"/>
              </a:rPr>
              <a:t>Normalized Learning Gain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cs typeface="Arial" pitchFamily="34" charset="0"/>
              </a:rPr>
              <a:t>= 23%</a:t>
            </a:r>
            <a:endParaRPr kumimoji="0" lang="en-CA" sz="2800" b="1"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1924491" y="829332"/>
            <a:ext cx="6028659" cy="646331"/>
          </a:xfrm>
          <a:prstGeom prst="rect">
            <a:avLst/>
          </a:prstGeom>
          <a:noFill/>
        </p:spPr>
        <p:txBody>
          <a:bodyPr wrap="square" rtlCol="0">
            <a:spAutoFit/>
          </a:bodyPr>
          <a:lstStyle/>
          <a:p>
            <a:pPr algn="ctr"/>
            <a:r>
              <a:rPr lang="en-US" sz="3600" b="1" dirty="0">
                <a:solidFill>
                  <a:schemeClr val="bg2"/>
                </a:solidFill>
                <a:effectLst>
                  <a:outerShdw blurRad="38100" dist="38100" dir="2700000" algn="tl">
                    <a:srgbClr val="000000">
                      <a:alpha val="43137"/>
                    </a:srgbClr>
                  </a:outerShdw>
                </a:effectLst>
                <a:latin typeface="Arial" pitchFamily="34" charset="0"/>
                <a:cs typeface="Arial" pitchFamily="34" charset="0"/>
              </a:rPr>
              <a:t>Force Concept Inventory</a:t>
            </a:r>
            <a:endParaRPr lang="en-CA" sz="36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636525" y="0"/>
            <a:ext cx="3507475" cy="6858000"/>
          </a:xfrm>
          <a:prstGeom prst="rect">
            <a:avLst/>
          </a:prstGeom>
          <a:solidFill>
            <a:schemeClr val="tx2">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pic>
        <p:nvPicPr>
          <p:cNvPr id="5" name="Picture 2"/>
          <p:cNvPicPr>
            <a:picLocks noChangeAspect="1" noChangeArrowheads="1"/>
          </p:cNvPicPr>
          <p:nvPr/>
        </p:nvPicPr>
        <p:blipFill>
          <a:blip r:embed="rId3" cstate="print">
            <a:lum bright="-10000"/>
          </a:blip>
          <a:srcRect l="29594" t="8556" r="30368" b="54272"/>
          <a:stretch>
            <a:fillRect/>
          </a:stretch>
        </p:blipFill>
        <p:spPr bwMode="auto">
          <a:xfrm>
            <a:off x="0" y="0"/>
            <a:ext cx="5636524" cy="6858000"/>
          </a:xfrm>
          <a:prstGeom prst="rect">
            <a:avLst/>
          </a:prstGeom>
          <a:noFill/>
          <a:ln w="9525">
            <a:noFill/>
            <a:round/>
            <a:headEnd/>
            <a:tailEnd/>
          </a:ln>
        </p:spPr>
      </p:pic>
      <p:sp>
        <p:nvSpPr>
          <p:cNvPr id="10251" name="TextBox 17"/>
          <p:cNvSpPr txBox="1">
            <a:spLocks noChangeArrowheads="1"/>
          </p:cNvSpPr>
          <p:nvPr/>
        </p:nvSpPr>
        <p:spPr bwMode="auto">
          <a:xfrm>
            <a:off x="-1" y="6027003"/>
            <a:ext cx="5650173" cy="830997"/>
          </a:xfrm>
          <a:prstGeom prst="rect">
            <a:avLst/>
          </a:prstGeom>
          <a:solidFill>
            <a:srgbClr val="000000">
              <a:alpha val="72157"/>
            </a:srgbClr>
          </a:solidFill>
          <a:ln w="9525">
            <a:noFill/>
            <a:miter lim="800000"/>
            <a:headEnd/>
            <a:tailEnd/>
          </a:ln>
        </p:spPr>
        <p:txBody>
          <a:bodyPr wrap="square">
            <a:spAutoFit/>
          </a:bodyPr>
          <a:lstStyle/>
          <a:p>
            <a:pPr algn="ctr"/>
            <a:r>
              <a:rPr lang="en-US" sz="4800" b="1" dirty="0">
                <a:solidFill>
                  <a:srgbClr val="FFC000"/>
                </a:solidFill>
                <a:effectLst>
                  <a:outerShdw blurRad="38100" dist="38100" dir="2700000" algn="tl">
                    <a:srgbClr val="000000">
                      <a:alpha val="43137"/>
                    </a:srgbClr>
                  </a:outerShdw>
                </a:effectLst>
                <a:latin typeface="Arial" pitchFamily="34" charset="0"/>
                <a:cs typeface="Arial" pitchFamily="34" charset="0"/>
              </a:rPr>
              <a:t>Typical Student</a:t>
            </a:r>
          </a:p>
        </p:txBody>
      </p:sp>
      <p:grpSp>
        <p:nvGrpSpPr>
          <p:cNvPr id="2" name="Group 26"/>
          <p:cNvGrpSpPr>
            <a:grpSpLocks/>
          </p:cNvGrpSpPr>
          <p:nvPr/>
        </p:nvGrpSpPr>
        <p:grpSpPr bwMode="auto">
          <a:xfrm>
            <a:off x="3262584" y="76200"/>
            <a:ext cx="5881416" cy="1624612"/>
            <a:chOff x="3086103" y="2472732"/>
            <a:chExt cx="4541054" cy="1625409"/>
          </a:xfrm>
        </p:grpSpPr>
        <p:cxnSp>
          <p:nvCxnSpPr>
            <p:cNvPr id="25" name="Straight Arrow Connector 14"/>
            <p:cNvCxnSpPr>
              <a:cxnSpLocks noChangeShapeType="1"/>
            </p:cNvCxnSpPr>
            <p:nvPr/>
          </p:nvCxnSpPr>
          <p:spPr bwMode="auto">
            <a:xfrm>
              <a:off x="3357635" y="3379791"/>
              <a:ext cx="1872938" cy="0"/>
            </a:xfrm>
            <a:prstGeom prst="straightConnector1">
              <a:avLst/>
            </a:prstGeom>
            <a:noFill/>
            <a:ln w="57150" algn="ctr">
              <a:solidFill>
                <a:srgbClr val="F6DB3C"/>
              </a:solidFill>
              <a:round/>
              <a:headEnd type="arrow" w="med" len="med"/>
              <a:tailEnd/>
            </a:ln>
          </p:spPr>
        </p:cxnSp>
        <p:sp>
          <p:nvSpPr>
            <p:cNvPr id="26" name="TextBox 15"/>
            <p:cNvSpPr txBox="1">
              <a:spLocks noChangeArrowheads="1"/>
            </p:cNvSpPr>
            <p:nvPr/>
          </p:nvSpPr>
          <p:spPr bwMode="auto">
            <a:xfrm>
              <a:off x="4466695" y="2472732"/>
              <a:ext cx="3160462" cy="1200918"/>
            </a:xfrm>
            <a:prstGeom prst="rect">
              <a:avLst/>
            </a:prstGeom>
            <a:noFill/>
            <a:ln w="9525">
              <a:noFill/>
              <a:miter lim="800000"/>
              <a:headEnd/>
              <a:tailEnd/>
            </a:ln>
          </p:spPr>
          <p:txBody>
            <a:bodyPr wrap="square">
              <a:spAutoFit/>
            </a:bodyPr>
            <a:lstStyle/>
            <a:p>
              <a:pPr algn="ctr"/>
              <a:r>
                <a:rPr lang="en-US" sz="3600" b="1" dirty="0">
                  <a:effectLst>
                    <a:outerShdw blurRad="38100" dist="38100" dir="2700000" algn="tl">
                      <a:srgbClr val="000000">
                        <a:alpha val="43137"/>
                      </a:srgbClr>
                    </a:outerShdw>
                  </a:effectLst>
                  <a:latin typeface="Arial" pitchFamily="34" charset="0"/>
                  <a:cs typeface="Arial" pitchFamily="34" charset="0"/>
                </a:rPr>
                <a:t>Distilled Physics Wisdom</a:t>
              </a:r>
            </a:p>
          </p:txBody>
        </p:sp>
        <p:grpSp>
          <p:nvGrpSpPr>
            <p:cNvPr id="3" name="Group 19"/>
            <p:cNvGrpSpPr>
              <a:grpSpLocks/>
            </p:cNvGrpSpPr>
            <p:nvPr/>
          </p:nvGrpSpPr>
          <p:grpSpPr bwMode="auto">
            <a:xfrm flipV="1">
              <a:off x="3086103" y="3605810"/>
              <a:ext cx="4288964" cy="492331"/>
              <a:chOff x="4071274" y="3793668"/>
              <a:chExt cx="3135135" cy="792832"/>
            </a:xfrm>
          </p:grpSpPr>
          <p:sp>
            <p:nvSpPr>
              <p:cNvPr id="28" name="Freeform 21"/>
              <p:cNvSpPr>
                <a:spLocks/>
              </p:cNvSpPr>
              <p:nvPr/>
            </p:nvSpPr>
            <p:spPr bwMode="auto">
              <a:xfrm>
                <a:off x="4071274" y="3793668"/>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sp>
            <p:nvSpPr>
              <p:cNvPr id="29" name="Freeform 22"/>
              <p:cNvSpPr>
                <a:spLocks/>
              </p:cNvSpPr>
              <p:nvPr/>
            </p:nvSpPr>
            <p:spPr bwMode="auto">
              <a:xfrm>
                <a:off x="4855062" y="3815436"/>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sp>
            <p:nvSpPr>
              <p:cNvPr id="30" name="Freeform 23"/>
              <p:cNvSpPr>
                <a:spLocks/>
              </p:cNvSpPr>
              <p:nvPr/>
            </p:nvSpPr>
            <p:spPr bwMode="auto">
              <a:xfrm>
                <a:off x="5638850" y="383720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sp>
            <p:nvSpPr>
              <p:cNvPr id="31" name="Freeform 24"/>
              <p:cNvSpPr>
                <a:spLocks/>
              </p:cNvSpPr>
              <p:nvPr/>
            </p:nvSpPr>
            <p:spPr bwMode="auto">
              <a:xfrm>
                <a:off x="6422638" y="3858972"/>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57150" cap="flat" cmpd="sng" algn="ctr">
                <a:solidFill>
                  <a:schemeClr val="tx1"/>
                </a:solidFill>
                <a:prstDash val="solid"/>
                <a:round/>
                <a:headEnd type="none" w="med" len="med"/>
                <a:tailEnd type="none" w="med" len="med"/>
              </a:ln>
            </p:spPr>
            <p:txBody>
              <a:bodyPr/>
              <a:lstStyle/>
              <a:p>
                <a:endParaRPr lang="en-CA"/>
              </a:p>
            </p:txBody>
          </p:sp>
        </p:grpSp>
      </p:grpSp>
      <p:grpSp>
        <p:nvGrpSpPr>
          <p:cNvPr id="4" name="Group 22"/>
          <p:cNvGrpSpPr/>
          <p:nvPr/>
        </p:nvGrpSpPr>
        <p:grpSpPr>
          <a:xfrm>
            <a:off x="1107854" y="778418"/>
            <a:ext cx="2165272" cy="1821040"/>
            <a:chOff x="1107854" y="778418"/>
            <a:chExt cx="2165272" cy="1821040"/>
          </a:xfrm>
        </p:grpSpPr>
        <p:sp>
          <p:nvSpPr>
            <p:cNvPr id="17" name="Chord 16"/>
            <p:cNvSpPr/>
            <p:nvPr/>
          </p:nvSpPr>
          <p:spPr bwMode="auto">
            <a:xfrm rot="5145313">
              <a:off x="1279970" y="606302"/>
              <a:ext cx="1821040" cy="2165272"/>
            </a:xfrm>
            <a:prstGeom prst="chord">
              <a:avLst>
                <a:gd name="adj1" fmla="val 4539896"/>
                <a:gd name="adj2" fmla="val 16200000"/>
              </a:avLst>
            </a:prstGeom>
            <a:solidFill>
              <a:srgbClr val="000000">
                <a:alpha val="43922"/>
              </a:srgbClr>
            </a:solidFill>
            <a:ln w="57150" cap="flat" cmpd="sng" algn="ctr">
              <a:solidFill>
                <a:srgbClr val="FF0000"/>
              </a:solidFill>
              <a:prstDash val="solid"/>
              <a:round/>
              <a:headEnd type="none" w="med" len="med"/>
              <a:tailEnd type="none" w="med" len="med"/>
            </a:ln>
            <a:effectLst/>
          </p:spPr>
          <p:txBody>
            <a:bodyPr/>
            <a:lstStyle/>
            <a:p>
              <a:pPr>
                <a:defRPr/>
              </a:pPr>
              <a:endParaRPr lang="en-US" dirty="0">
                <a:ln w="38100">
                  <a:solidFill>
                    <a:srgbClr val="000000"/>
                  </a:solidFill>
                </a:ln>
              </a:endParaRPr>
            </a:p>
          </p:txBody>
        </p:sp>
        <p:sp>
          <p:nvSpPr>
            <p:cNvPr id="20" name="TextBox 19"/>
            <p:cNvSpPr txBox="1"/>
            <p:nvPr/>
          </p:nvSpPr>
          <p:spPr>
            <a:xfrm>
              <a:off x="1318161" y="903763"/>
              <a:ext cx="1805049" cy="923330"/>
            </a:xfrm>
            <a:prstGeom prst="rect">
              <a:avLst/>
            </a:prstGeom>
            <a:noFill/>
          </p:spPr>
          <p:txBody>
            <a:bodyPr wrap="square" rtlCol="0">
              <a:spAutoFit/>
            </a:bodyPr>
            <a:lstStyle/>
            <a:p>
              <a:r>
                <a:rPr lang="en-US" sz="5400" b="1" dirty="0">
                  <a:effectLst>
                    <a:outerShdw blurRad="38100" dist="38100" dir="2700000" algn="tl">
                      <a:srgbClr val="000000">
                        <a:alpha val="43137"/>
                      </a:srgbClr>
                    </a:outerShdw>
                  </a:effectLst>
                  <a:latin typeface="Arial" pitchFamily="34" charset="0"/>
                  <a:cs typeface="Arial" pitchFamily="34" charset="0"/>
                </a:rPr>
                <a:t>23%</a:t>
              </a:r>
              <a:endParaRPr lang="en-CA" sz="5400" b="1" dirty="0">
                <a:effectLst>
                  <a:outerShdw blurRad="38100" dist="38100" dir="2700000" algn="tl">
                    <a:srgbClr val="000000">
                      <a:alpha val="43137"/>
                    </a:srgbClr>
                  </a:outerShdw>
                </a:effectLst>
                <a:latin typeface="Arial" pitchFamily="34" charset="0"/>
                <a:cs typeface="Arial" pitchFamily="34" charset="0"/>
              </a:endParaRPr>
            </a:p>
          </p:txBody>
        </p:sp>
      </p:grpSp>
      <p:grpSp>
        <p:nvGrpSpPr>
          <p:cNvPr id="16" name="Group 74"/>
          <p:cNvGrpSpPr>
            <a:grpSpLocks/>
          </p:cNvGrpSpPr>
          <p:nvPr/>
        </p:nvGrpSpPr>
        <p:grpSpPr bwMode="auto">
          <a:xfrm>
            <a:off x="-2688348" y="-2885354"/>
            <a:ext cx="11832348" cy="8634413"/>
            <a:chOff x="-3240200" y="-1388858"/>
            <a:chExt cx="11832659" cy="8634883"/>
          </a:xfrm>
        </p:grpSpPr>
        <p:cxnSp>
          <p:nvCxnSpPr>
            <p:cNvPr id="18" name="Straight Arrow Connector 12"/>
            <p:cNvCxnSpPr>
              <a:cxnSpLocks noChangeShapeType="1"/>
            </p:cNvCxnSpPr>
            <p:nvPr/>
          </p:nvCxnSpPr>
          <p:spPr bwMode="auto">
            <a:xfrm flipH="1" flipV="1">
              <a:off x="3075064" y="4205113"/>
              <a:ext cx="1344536" cy="671687"/>
            </a:xfrm>
            <a:prstGeom prst="straightConnector1">
              <a:avLst/>
            </a:prstGeom>
            <a:noFill/>
            <a:ln w="57150" algn="ctr">
              <a:solidFill>
                <a:srgbClr val="F6DB3C"/>
              </a:solidFill>
              <a:round/>
              <a:headEnd type="arrow" w="med" len="med"/>
              <a:tailEnd/>
            </a:ln>
          </p:spPr>
        </p:cxnSp>
        <p:sp>
          <p:nvSpPr>
            <p:cNvPr id="19" name="TextBox 16"/>
            <p:cNvSpPr txBox="1">
              <a:spLocks noChangeArrowheads="1"/>
            </p:cNvSpPr>
            <p:nvPr/>
          </p:nvSpPr>
          <p:spPr bwMode="auto">
            <a:xfrm>
              <a:off x="4885200" y="4725731"/>
              <a:ext cx="3707259" cy="584807"/>
            </a:xfrm>
            <a:prstGeom prst="rect">
              <a:avLst/>
            </a:prstGeom>
            <a:noFill/>
            <a:ln w="9525">
              <a:noFill/>
              <a:miter lim="800000"/>
              <a:headEnd/>
              <a:tailEnd/>
            </a:ln>
          </p:spPr>
          <p:txBody>
            <a:bodyPr>
              <a:spAutoFit/>
            </a:bodyPr>
            <a:lstStyle/>
            <a:p>
              <a:pPr algn="ctr"/>
              <a:r>
                <a:rPr lang="en-US" sz="3200" b="1" dirty="0">
                  <a:latin typeface="Arial" pitchFamily="34" charset="0"/>
                  <a:cs typeface="Arial" pitchFamily="34" charset="0"/>
                </a:rPr>
                <a:t>77% </a:t>
              </a:r>
              <a:r>
                <a:rPr lang="en-US" sz="3200" b="1" dirty="0" smtClean="0">
                  <a:latin typeface="Arial" pitchFamily="34" charset="0"/>
                  <a:cs typeface="Arial" pitchFamily="34" charset="0"/>
                </a:rPr>
                <a:t>Scattered</a:t>
              </a:r>
              <a:endParaRPr lang="en-US" sz="3200" b="1" dirty="0">
                <a:latin typeface="Arial" pitchFamily="34" charset="0"/>
                <a:cs typeface="Arial" pitchFamily="34" charset="0"/>
              </a:endParaRPr>
            </a:p>
          </p:txBody>
        </p:sp>
        <p:grpSp>
          <p:nvGrpSpPr>
            <p:cNvPr id="21" name="Group 18"/>
            <p:cNvGrpSpPr>
              <a:grpSpLocks/>
            </p:cNvGrpSpPr>
            <p:nvPr/>
          </p:nvGrpSpPr>
          <p:grpSpPr bwMode="auto">
            <a:xfrm rot="1761629">
              <a:off x="2129116" y="4057178"/>
              <a:ext cx="3314296" cy="241189"/>
              <a:chOff x="3287486" y="3761014"/>
              <a:chExt cx="3918923" cy="825486"/>
            </a:xfrm>
          </p:grpSpPr>
          <p:sp>
            <p:nvSpPr>
              <p:cNvPr id="68" name="Freeform 11"/>
              <p:cNvSpPr>
                <a:spLocks/>
              </p:cNvSpPr>
              <p:nvPr/>
            </p:nvSpPr>
            <p:spPr bwMode="auto">
              <a:xfrm>
                <a:off x="3287486" y="376101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69" name="Freeform 12"/>
              <p:cNvSpPr>
                <a:spLocks/>
              </p:cNvSpPr>
              <p:nvPr/>
            </p:nvSpPr>
            <p:spPr bwMode="auto">
              <a:xfrm>
                <a:off x="4071274" y="3793668"/>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70" name="Freeform 13"/>
              <p:cNvSpPr>
                <a:spLocks/>
              </p:cNvSpPr>
              <p:nvPr/>
            </p:nvSpPr>
            <p:spPr bwMode="auto">
              <a:xfrm>
                <a:off x="4855062" y="3815436"/>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71" name="Freeform 14"/>
              <p:cNvSpPr>
                <a:spLocks/>
              </p:cNvSpPr>
              <p:nvPr/>
            </p:nvSpPr>
            <p:spPr bwMode="auto">
              <a:xfrm>
                <a:off x="5638850" y="383720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72" name="Freeform 15"/>
              <p:cNvSpPr>
                <a:spLocks/>
              </p:cNvSpPr>
              <p:nvPr/>
            </p:nvSpPr>
            <p:spPr bwMode="auto">
              <a:xfrm>
                <a:off x="6422638" y="3858972"/>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grpSp>
        <p:grpSp>
          <p:nvGrpSpPr>
            <p:cNvPr id="23" name="Group 18"/>
            <p:cNvGrpSpPr>
              <a:grpSpLocks/>
            </p:cNvGrpSpPr>
            <p:nvPr/>
          </p:nvGrpSpPr>
          <p:grpSpPr bwMode="auto">
            <a:xfrm rot="4610356">
              <a:off x="141883" y="5133671"/>
              <a:ext cx="3977158" cy="247549"/>
              <a:chOff x="3287486" y="3761014"/>
              <a:chExt cx="4702711" cy="847254"/>
            </a:xfrm>
          </p:grpSpPr>
          <p:sp>
            <p:nvSpPr>
              <p:cNvPr id="62" name="Freeform 11"/>
              <p:cNvSpPr>
                <a:spLocks/>
              </p:cNvSpPr>
              <p:nvPr/>
            </p:nvSpPr>
            <p:spPr bwMode="auto">
              <a:xfrm>
                <a:off x="3287486" y="376101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63" name="Freeform 12"/>
              <p:cNvSpPr>
                <a:spLocks/>
              </p:cNvSpPr>
              <p:nvPr/>
            </p:nvSpPr>
            <p:spPr bwMode="auto">
              <a:xfrm>
                <a:off x="4071274" y="3793668"/>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64" name="Freeform 13"/>
              <p:cNvSpPr>
                <a:spLocks/>
              </p:cNvSpPr>
              <p:nvPr/>
            </p:nvSpPr>
            <p:spPr bwMode="auto">
              <a:xfrm>
                <a:off x="4855062" y="3815436"/>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65" name="Freeform 14"/>
              <p:cNvSpPr>
                <a:spLocks/>
              </p:cNvSpPr>
              <p:nvPr/>
            </p:nvSpPr>
            <p:spPr bwMode="auto">
              <a:xfrm>
                <a:off x="5638850" y="383720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66" name="Freeform 15"/>
              <p:cNvSpPr>
                <a:spLocks/>
              </p:cNvSpPr>
              <p:nvPr/>
            </p:nvSpPr>
            <p:spPr bwMode="auto">
              <a:xfrm>
                <a:off x="6422638" y="3858972"/>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67" name="Freeform 16"/>
              <p:cNvSpPr>
                <a:spLocks/>
              </p:cNvSpPr>
              <p:nvPr/>
            </p:nvSpPr>
            <p:spPr bwMode="auto">
              <a:xfrm>
                <a:off x="7206426" y="3880740"/>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grpSp>
        <p:grpSp>
          <p:nvGrpSpPr>
            <p:cNvPr id="24" name="Group 18"/>
            <p:cNvGrpSpPr>
              <a:grpSpLocks/>
            </p:cNvGrpSpPr>
            <p:nvPr/>
          </p:nvGrpSpPr>
          <p:grpSpPr bwMode="auto">
            <a:xfrm rot="7421847">
              <a:off x="-1470622" y="4740299"/>
              <a:ext cx="3314296" cy="241189"/>
              <a:chOff x="3287486" y="3761014"/>
              <a:chExt cx="3918923" cy="825486"/>
            </a:xfrm>
          </p:grpSpPr>
          <p:sp>
            <p:nvSpPr>
              <p:cNvPr id="56" name="Freeform 11"/>
              <p:cNvSpPr>
                <a:spLocks/>
              </p:cNvSpPr>
              <p:nvPr/>
            </p:nvSpPr>
            <p:spPr bwMode="auto">
              <a:xfrm>
                <a:off x="3287486" y="376101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57" name="Freeform 12"/>
              <p:cNvSpPr>
                <a:spLocks/>
              </p:cNvSpPr>
              <p:nvPr/>
            </p:nvSpPr>
            <p:spPr bwMode="auto">
              <a:xfrm>
                <a:off x="4071274" y="3793668"/>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58" name="Freeform 13"/>
              <p:cNvSpPr>
                <a:spLocks/>
              </p:cNvSpPr>
              <p:nvPr/>
            </p:nvSpPr>
            <p:spPr bwMode="auto">
              <a:xfrm>
                <a:off x="4855062" y="3815436"/>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59" name="Freeform 14"/>
              <p:cNvSpPr>
                <a:spLocks/>
              </p:cNvSpPr>
              <p:nvPr/>
            </p:nvSpPr>
            <p:spPr bwMode="auto">
              <a:xfrm>
                <a:off x="5638850" y="383720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60" name="Freeform 15"/>
              <p:cNvSpPr>
                <a:spLocks/>
              </p:cNvSpPr>
              <p:nvPr/>
            </p:nvSpPr>
            <p:spPr bwMode="auto">
              <a:xfrm>
                <a:off x="6422638" y="3858972"/>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grpSp>
        <p:grpSp>
          <p:nvGrpSpPr>
            <p:cNvPr id="27" name="Group 18"/>
            <p:cNvGrpSpPr>
              <a:grpSpLocks/>
            </p:cNvGrpSpPr>
            <p:nvPr/>
          </p:nvGrpSpPr>
          <p:grpSpPr bwMode="auto">
            <a:xfrm rot="4048408">
              <a:off x="-1810743" y="475946"/>
              <a:ext cx="3977158" cy="247549"/>
              <a:chOff x="3287486" y="3761014"/>
              <a:chExt cx="4702711" cy="847254"/>
            </a:xfrm>
          </p:grpSpPr>
          <p:sp>
            <p:nvSpPr>
              <p:cNvPr id="50" name="Freeform 11"/>
              <p:cNvSpPr>
                <a:spLocks/>
              </p:cNvSpPr>
              <p:nvPr/>
            </p:nvSpPr>
            <p:spPr bwMode="auto">
              <a:xfrm>
                <a:off x="3287486" y="376101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54" name="Freeform 15"/>
              <p:cNvSpPr>
                <a:spLocks/>
              </p:cNvSpPr>
              <p:nvPr/>
            </p:nvSpPr>
            <p:spPr bwMode="auto">
              <a:xfrm>
                <a:off x="6422638" y="3858972"/>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55" name="Freeform 16"/>
              <p:cNvSpPr>
                <a:spLocks/>
              </p:cNvSpPr>
              <p:nvPr/>
            </p:nvSpPr>
            <p:spPr bwMode="auto">
              <a:xfrm>
                <a:off x="7206426" y="3880740"/>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grpSp>
        <p:grpSp>
          <p:nvGrpSpPr>
            <p:cNvPr id="32" name="Group 18"/>
            <p:cNvGrpSpPr>
              <a:grpSpLocks/>
            </p:cNvGrpSpPr>
            <p:nvPr/>
          </p:nvGrpSpPr>
          <p:grpSpPr bwMode="auto">
            <a:xfrm rot="-2523335">
              <a:off x="1751093" y="1719682"/>
              <a:ext cx="1325710" cy="222108"/>
              <a:chOff x="3287486" y="3761014"/>
              <a:chExt cx="1567559" cy="760182"/>
            </a:xfrm>
          </p:grpSpPr>
          <p:sp>
            <p:nvSpPr>
              <p:cNvPr id="44" name="Freeform 11"/>
              <p:cNvSpPr>
                <a:spLocks/>
              </p:cNvSpPr>
              <p:nvPr/>
            </p:nvSpPr>
            <p:spPr bwMode="auto">
              <a:xfrm>
                <a:off x="3287486" y="376101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45" name="Freeform 12"/>
              <p:cNvSpPr>
                <a:spLocks/>
              </p:cNvSpPr>
              <p:nvPr/>
            </p:nvSpPr>
            <p:spPr bwMode="auto">
              <a:xfrm>
                <a:off x="4071274" y="3793668"/>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grpSp>
        <p:grpSp>
          <p:nvGrpSpPr>
            <p:cNvPr id="33" name="Group 18"/>
            <p:cNvGrpSpPr>
              <a:grpSpLocks/>
            </p:cNvGrpSpPr>
            <p:nvPr/>
          </p:nvGrpSpPr>
          <p:grpSpPr bwMode="auto">
            <a:xfrm rot="435613">
              <a:off x="-3240200" y="2503085"/>
              <a:ext cx="3801152" cy="269975"/>
              <a:chOff x="3287486" y="3761014"/>
              <a:chExt cx="4494595" cy="924010"/>
            </a:xfrm>
          </p:grpSpPr>
          <p:sp>
            <p:nvSpPr>
              <p:cNvPr id="38" name="Freeform 11"/>
              <p:cNvSpPr>
                <a:spLocks/>
              </p:cNvSpPr>
              <p:nvPr/>
            </p:nvSpPr>
            <p:spPr bwMode="auto">
              <a:xfrm>
                <a:off x="3287486" y="3761014"/>
                <a:ext cx="783771" cy="727528"/>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42" name="Freeform 15"/>
              <p:cNvSpPr>
                <a:spLocks/>
              </p:cNvSpPr>
              <p:nvPr/>
            </p:nvSpPr>
            <p:spPr bwMode="auto">
              <a:xfrm>
                <a:off x="6214520" y="3935723"/>
                <a:ext cx="783770" cy="727533"/>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sp>
            <p:nvSpPr>
              <p:cNvPr id="43" name="Freeform 16"/>
              <p:cNvSpPr>
                <a:spLocks/>
              </p:cNvSpPr>
              <p:nvPr/>
            </p:nvSpPr>
            <p:spPr bwMode="auto">
              <a:xfrm>
                <a:off x="6998310" y="3957491"/>
                <a:ext cx="783771" cy="727533"/>
              </a:xfrm>
              <a:custGeom>
                <a:avLst/>
                <a:gdLst>
                  <a:gd name="T0" fmla="*/ 0 w 783771"/>
                  <a:gd name="T1" fmla="*/ 321129 h 727528"/>
                  <a:gd name="T2" fmla="*/ 217714 w 783771"/>
                  <a:gd name="T3" fmla="*/ 59871 h 727528"/>
                  <a:gd name="T4" fmla="*/ 544285 w 783771"/>
                  <a:gd name="T5" fmla="*/ 680357 h 727528"/>
                  <a:gd name="T6" fmla="*/ 783771 w 783771"/>
                  <a:gd name="T7" fmla="*/ 342900 h 727528"/>
                  <a:gd name="T8" fmla="*/ 0 60000 65536"/>
                  <a:gd name="T9" fmla="*/ 0 60000 65536"/>
                  <a:gd name="T10" fmla="*/ 0 60000 65536"/>
                  <a:gd name="T11" fmla="*/ 0 60000 65536"/>
                  <a:gd name="T12" fmla="*/ 0 w 783771"/>
                  <a:gd name="T13" fmla="*/ 0 h 727528"/>
                  <a:gd name="T14" fmla="*/ 783771 w 783771"/>
                  <a:gd name="T15" fmla="*/ 727528 h 727528"/>
                </a:gdLst>
                <a:ahLst/>
                <a:cxnLst>
                  <a:cxn ang="T8">
                    <a:pos x="T0" y="T1"/>
                  </a:cxn>
                  <a:cxn ang="T9">
                    <a:pos x="T2" y="T3"/>
                  </a:cxn>
                  <a:cxn ang="T10">
                    <a:pos x="T4" y="T5"/>
                  </a:cxn>
                  <a:cxn ang="T11">
                    <a:pos x="T6" y="T7"/>
                  </a:cxn>
                </a:cxnLst>
                <a:rect l="T12" t="T13" r="T14" b="T15"/>
                <a:pathLst>
                  <a:path w="783771" h="727528">
                    <a:moveTo>
                      <a:pt x="0" y="321129"/>
                    </a:moveTo>
                    <a:cubicBezTo>
                      <a:pt x="63500" y="160564"/>
                      <a:pt x="127000" y="0"/>
                      <a:pt x="217714" y="59871"/>
                    </a:cubicBezTo>
                    <a:cubicBezTo>
                      <a:pt x="308428" y="119742"/>
                      <a:pt x="449942" y="633186"/>
                      <a:pt x="544285" y="680357"/>
                    </a:cubicBezTo>
                    <a:cubicBezTo>
                      <a:pt x="638628" y="727528"/>
                      <a:pt x="711199" y="535214"/>
                      <a:pt x="783771" y="342900"/>
                    </a:cubicBezTo>
                  </a:path>
                </a:pathLst>
              </a:custGeom>
              <a:noFill/>
              <a:ln w="28575" cap="flat" cmpd="sng" algn="ctr">
                <a:solidFill>
                  <a:schemeClr val="tx1"/>
                </a:solidFill>
                <a:prstDash val="solid"/>
                <a:round/>
                <a:headEnd type="none" w="med" len="med"/>
                <a:tailEnd type="none" w="med" len="med"/>
              </a:ln>
            </p:spPr>
            <p:txBody>
              <a:bodyPr/>
              <a:lstStyle/>
              <a:p>
                <a:endParaRPr lang="en-CA"/>
              </a:p>
            </p:txBody>
          </p:sp>
        </p:grpSp>
        <p:cxnSp>
          <p:nvCxnSpPr>
            <p:cNvPr id="34" name="Straight Arrow Connector 12"/>
            <p:cNvCxnSpPr>
              <a:cxnSpLocks noChangeShapeType="1"/>
            </p:cNvCxnSpPr>
            <p:nvPr/>
          </p:nvCxnSpPr>
          <p:spPr bwMode="auto">
            <a:xfrm flipH="1" flipV="1">
              <a:off x="2357727" y="5025162"/>
              <a:ext cx="487285" cy="1376536"/>
            </a:xfrm>
            <a:prstGeom prst="straightConnector1">
              <a:avLst/>
            </a:prstGeom>
            <a:noFill/>
            <a:ln w="57150" algn="ctr">
              <a:solidFill>
                <a:srgbClr val="F6DB3C"/>
              </a:solidFill>
              <a:round/>
              <a:headEnd type="arrow" w="med" len="med"/>
              <a:tailEnd/>
            </a:ln>
          </p:spPr>
        </p:cxnSp>
        <p:cxnSp>
          <p:nvCxnSpPr>
            <p:cNvPr id="35" name="Straight Arrow Connector 12"/>
            <p:cNvCxnSpPr>
              <a:cxnSpLocks noChangeShapeType="1"/>
            </p:cNvCxnSpPr>
            <p:nvPr/>
          </p:nvCxnSpPr>
          <p:spPr bwMode="auto">
            <a:xfrm flipV="1">
              <a:off x="72723" y="4448962"/>
              <a:ext cx="655717" cy="1119360"/>
            </a:xfrm>
            <a:prstGeom prst="straightConnector1">
              <a:avLst/>
            </a:prstGeom>
            <a:noFill/>
            <a:ln w="57150" algn="ctr">
              <a:solidFill>
                <a:srgbClr val="F6DB3C"/>
              </a:solidFill>
              <a:round/>
              <a:headEnd type="arrow" w="med" len="med"/>
              <a:tailEnd/>
            </a:ln>
          </p:spPr>
        </p:cxnSp>
        <p:cxnSp>
          <p:nvCxnSpPr>
            <p:cNvPr id="36" name="Straight Arrow Connector 12"/>
            <p:cNvCxnSpPr>
              <a:cxnSpLocks noChangeShapeType="1"/>
            </p:cNvCxnSpPr>
            <p:nvPr/>
          </p:nvCxnSpPr>
          <p:spPr bwMode="auto">
            <a:xfrm>
              <a:off x="897046" y="1594335"/>
              <a:ext cx="221959" cy="610289"/>
            </a:xfrm>
            <a:prstGeom prst="straightConnector1">
              <a:avLst/>
            </a:prstGeom>
            <a:noFill/>
            <a:ln w="57150" algn="ctr">
              <a:solidFill>
                <a:srgbClr val="F6DB3C"/>
              </a:solidFill>
              <a:round/>
              <a:headEnd type="arrow" w="med" len="med"/>
              <a:tailEnd/>
            </a:ln>
          </p:spPr>
        </p:cxnSp>
        <p:cxnSp>
          <p:nvCxnSpPr>
            <p:cNvPr id="37" name="Straight Arrow Connector 12"/>
            <p:cNvCxnSpPr>
              <a:cxnSpLocks noChangeShapeType="1"/>
            </p:cNvCxnSpPr>
            <p:nvPr/>
          </p:nvCxnSpPr>
          <p:spPr bwMode="auto">
            <a:xfrm flipH="1">
              <a:off x="1776721" y="1570986"/>
              <a:ext cx="391018" cy="538257"/>
            </a:xfrm>
            <a:prstGeom prst="straightConnector1">
              <a:avLst/>
            </a:prstGeom>
            <a:noFill/>
            <a:ln w="57150" algn="ctr">
              <a:solidFill>
                <a:srgbClr val="F6DB3C"/>
              </a:solidFill>
              <a:round/>
              <a:headEnd type="arrow" w="med" len="med"/>
              <a:tailEnd/>
            </a:ln>
          </p:spPr>
        </p:cxnSp>
        <p:cxnSp>
          <p:nvCxnSpPr>
            <p:cNvPr id="76" name="Straight Arrow Connector 12"/>
            <p:cNvCxnSpPr>
              <a:cxnSpLocks noChangeShapeType="1"/>
            </p:cNvCxnSpPr>
            <p:nvPr/>
          </p:nvCxnSpPr>
          <p:spPr bwMode="auto">
            <a:xfrm>
              <a:off x="-397398" y="3135537"/>
              <a:ext cx="843170" cy="23751"/>
            </a:xfrm>
            <a:prstGeom prst="straightConnector1">
              <a:avLst/>
            </a:prstGeom>
            <a:noFill/>
            <a:ln w="57150" algn="ctr">
              <a:solidFill>
                <a:srgbClr val="F6DB3C"/>
              </a:solidFill>
              <a:round/>
              <a:headEnd type="arrow" w="med" len="med"/>
              <a:tailEnd/>
            </a:ln>
          </p:spPr>
        </p:cxnSp>
      </p:gr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65370" y="1736725"/>
            <a:ext cx="8803532" cy="1920875"/>
          </a:xfrm>
        </p:spPr>
        <p:txBody>
          <a:bodyPr/>
          <a:lstStyle/>
          <a:p>
            <a:r>
              <a:rPr lang="en-US" dirty="0"/>
              <a:t>You’ve just finished your physics training …</a:t>
            </a:r>
          </a:p>
        </p:txBody>
      </p:sp>
      <p:sp>
        <p:nvSpPr>
          <p:cNvPr id="5" name="Subtitle 4"/>
          <p:cNvSpPr>
            <a:spLocks noGrp="1"/>
          </p:cNvSpPr>
          <p:nvPr>
            <p:ph type="subTitle" sz="quarter" idx="1"/>
          </p:nvPr>
        </p:nvSpPr>
        <p:spPr/>
        <p:txBody>
          <a:bodyPr/>
          <a:lstStyle/>
          <a:p>
            <a:endParaRPr lang="en-US"/>
          </a:p>
        </p:txBody>
      </p:sp>
    </p:spTree>
    <p:extLst>
      <p:ext uri="{BB962C8B-B14F-4D97-AF65-F5344CB8AC3E}">
        <p14:creationId xmlns="" xmlns:p14="http://schemas.microsoft.com/office/powerpoint/2010/main" val="1958227083"/>
      </p:ext>
    </p:extLst>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988349"/>
          </a:xfrm>
        </p:spPr>
        <p:txBody>
          <a:bodyPr/>
          <a:lstStyle/>
          <a:p>
            <a:pPr>
              <a:defRPr/>
            </a:pPr>
            <a:r>
              <a:rPr lang="en-US" sz="6000" dirty="0"/>
              <a:t>Best Lesson Ever</a:t>
            </a:r>
          </a:p>
        </p:txBody>
      </p:sp>
      <p:pic>
        <p:nvPicPr>
          <p:cNvPr id="66562" name="Picture 2" descr="http://rlv.zcache.com/daffy_duck_with_a_great_idea_posters-r0e50dc907813443b98f7ed05755ace1e_geub_400.jpg"/>
          <p:cNvPicPr>
            <a:picLocks noChangeAspect="1" noChangeArrowheads="1"/>
          </p:cNvPicPr>
          <p:nvPr/>
        </p:nvPicPr>
        <p:blipFill>
          <a:blip r:embed="rId3" cstate="print"/>
          <a:srcRect l="15543" t="9000" r="14708" b="9250"/>
          <a:stretch>
            <a:fillRect/>
          </a:stretch>
        </p:blipFill>
        <p:spPr bwMode="auto">
          <a:xfrm>
            <a:off x="0" y="1036638"/>
            <a:ext cx="2979738" cy="3551237"/>
          </a:xfrm>
          <a:prstGeom prst="rect">
            <a:avLst/>
          </a:prstGeom>
          <a:noFill/>
          <a:ln w="9525">
            <a:noFill/>
            <a:miter lim="800000"/>
            <a:headEnd/>
            <a:tailEnd/>
          </a:ln>
        </p:spPr>
      </p:pic>
      <p:pic>
        <p:nvPicPr>
          <p:cNvPr id="66564" name="Picture 4" descr="http://25.media.tumblr.com/tumblr_luzev79oFK1qbycdbo1_400.jpg"/>
          <p:cNvPicPr>
            <a:picLocks noChangeAspect="1" noChangeArrowheads="1"/>
          </p:cNvPicPr>
          <p:nvPr/>
        </p:nvPicPr>
        <p:blipFill>
          <a:blip r:embed="rId4" cstate="print"/>
          <a:srcRect l="10269" t="21512" r="6253" b="16280"/>
          <a:stretch>
            <a:fillRect/>
          </a:stretch>
        </p:blipFill>
        <p:spPr bwMode="auto">
          <a:xfrm>
            <a:off x="5948363" y="1036638"/>
            <a:ext cx="3195637" cy="3548062"/>
          </a:xfrm>
          <a:prstGeom prst="rect">
            <a:avLst/>
          </a:prstGeom>
          <a:noFill/>
          <a:ln w="9525">
            <a:noFill/>
            <a:miter lim="800000"/>
            <a:headEnd/>
            <a:tailEnd/>
          </a:ln>
        </p:spPr>
      </p:pic>
      <p:pic>
        <p:nvPicPr>
          <p:cNvPr id="66566" name="Picture 6" descr="http://www.mobilecommercedaily.com/wp-content/uploads/2012/01/ikea3_opt.png"/>
          <p:cNvPicPr>
            <a:picLocks noChangeAspect="1" noChangeArrowheads="1"/>
          </p:cNvPicPr>
          <p:nvPr/>
        </p:nvPicPr>
        <p:blipFill>
          <a:blip r:embed="rId5" cstate="print"/>
          <a:srcRect t="13499" r="5458" b="12666"/>
          <a:stretch>
            <a:fillRect/>
          </a:stretch>
        </p:blipFill>
        <p:spPr bwMode="auto">
          <a:xfrm>
            <a:off x="2967038" y="1036638"/>
            <a:ext cx="2981325" cy="3552825"/>
          </a:xfrm>
          <a:prstGeom prst="rect">
            <a:avLst/>
          </a:prstGeom>
          <a:noFill/>
          <a:ln w="9525">
            <a:noFill/>
            <a:miter lim="800000"/>
            <a:headEnd/>
            <a:tailEnd/>
          </a:ln>
        </p:spPr>
      </p:pic>
      <p:cxnSp>
        <p:nvCxnSpPr>
          <p:cNvPr id="6" name="Straight Arrow Connector 5"/>
          <p:cNvCxnSpPr>
            <a:cxnSpLocks noChangeShapeType="1"/>
          </p:cNvCxnSpPr>
          <p:nvPr/>
        </p:nvCxnSpPr>
        <p:spPr bwMode="auto">
          <a:xfrm>
            <a:off x="2647950" y="2682875"/>
            <a:ext cx="619125" cy="0"/>
          </a:xfrm>
          <a:prstGeom prst="straightConnector1">
            <a:avLst/>
          </a:prstGeom>
          <a:noFill/>
          <a:ln w="76200" algn="ctr">
            <a:solidFill>
              <a:srgbClr val="FF0000"/>
            </a:solidFill>
            <a:round/>
            <a:headEnd/>
            <a:tailEnd type="arrow" w="med" len="med"/>
          </a:ln>
        </p:spPr>
      </p:cxnSp>
      <p:cxnSp>
        <p:nvCxnSpPr>
          <p:cNvPr id="8" name="Straight Arrow Connector 7"/>
          <p:cNvCxnSpPr>
            <a:cxnSpLocks noChangeShapeType="1"/>
          </p:cNvCxnSpPr>
          <p:nvPr/>
        </p:nvCxnSpPr>
        <p:spPr bwMode="auto">
          <a:xfrm>
            <a:off x="5600700" y="2701925"/>
            <a:ext cx="619125" cy="0"/>
          </a:xfrm>
          <a:prstGeom prst="straightConnector1">
            <a:avLst/>
          </a:prstGeom>
          <a:noFill/>
          <a:ln w="76200" algn="ctr">
            <a:solidFill>
              <a:srgbClr val="FF0000"/>
            </a:solidFill>
            <a:round/>
            <a:headEnd/>
            <a:tailEnd type="arrow" w="med" len="med"/>
          </a:ln>
        </p:spPr>
      </p:cxnSp>
      <p:pic>
        <p:nvPicPr>
          <p:cNvPr id="66569" name="Picture 9" descr="C:\Documents and Settings\Chris\My Documents\Teaching\Presentations\OAPT 2013\highly_trained_monkeys-457337.jpg"/>
          <p:cNvPicPr>
            <a:picLocks noChangeAspect="1" noChangeArrowheads="1"/>
          </p:cNvPicPr>
          <p:nvPr/>
        </p:nvPicPr>
        <p:blipFill>
          <a:blip r:embed="rId6" cstate="print"/>
          <a:srcRect b="12366"/>
          <a:stretch>
            <a:fillRect/>
          </a:stretch>
        </p:blipFill>
        <p:spPr bwMode="auto">
          <a:xfrm>
            <a:off x="0" y="3887788"/>
            <a:ext cx="9144000" cy="2970212"/>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66566"/>
                                        </p:tgtEl>
                                        <p:attrNameLst>
                                          <p:attrName>style.visibility</p:attrName>
                                        </p:attrNameLst>
                                      </p:cBhvr>
                                      <p:to>
                                        <p:strVal val="visible"/>
                                      </p:to>
                                    </p:set>
                                    <p:animEffect transition="in" filter="fade">
                                      <p:cBhvr>
                                        <p:cTn id="15" dur="500"/>
                                        <p:tgtEl>
                                          <p:spTgt spid="665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66564"/>
                                        </p:tgtEl>
                                        <p:attrNameLst>
                                          <p:attrName>style.visibility</p:attrName>
                                        </p:attrNameLst>
                                      </p:cBhvr>
                                      <p:to>
                                        <p:strVal val="visible"/>
                                      </p:to>
                                    </p:set>
                                    <p:animEffect transition="in" filter="fade">
                                      <p:cBhvr>
                                        <p:cTn id="23" dur="500"/>
                                        <p:tgtEl>
                                          <p:spTgt spid="665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6569"/>
                                        </p:tgtEl>
                                        <p:attrNameLst>
                                          <p:attrName>style.visibility</p:attrName>
                                        </p:attrNameLst>
                                      </p:cBhvr>
                                      <p:to>
                                        <p:strVal val="visible"/>
                                      </p:to>
                                    </p:set>
                                    <p:animEffect transition="in" filter="fade">
                                      <p:cBhvr>
                                        <p:cTn id="28" dur="500"/>
                                        <p:tgtEl>
                                          <p:spTgt spid="66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3014" name="Picture 6" descr="Image result"/>
          <p:cNvPicPr>
            <a:picLocks noChangeAspect="1" noChangeArrowheads="1"/>
          </p:cNvPicPr>
          <p:nvPr/>
        </p:nvPicPr>
        <p:blipFill>
          <a:blip r:embed="rId3" cstate="print"/>
          <a:srcRect/>
          <a:stretch>
            <a:fillRect/>
          </a:stretch>
        </p:blipFill>
        <p:spPr bwMode="auto">
          <a:xfrm>
            <a:off x="0" y="457399"/>
            <a:ext cx="9144000" cy="6050281"/>
          </a:xfrm>
          <a:prstGeom prst="rect">
            <a:avLst/>
          </a:prstGeom>
          <a:noFill/>
        </p:spPr>
      </p:pic>
    </p:spTree>
  </p:cSld>
  <p:clrMapOvr>
    <a:masterClrMapping/>
  </p:clrMapOvr>
  <p:transition spd="med"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1992573" cy="6858000"/>
          </a:xfrm>
          <a:prstGeom prst="rect">
            <a:avLst/>
          </a:prstGeom>
          <a:solidFill>
            <a:srgbClr val="0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pic>
        <p:nvPicPr>
          <p:cNvPr id="21506" name="Picture 1"/>
          <p:cNvPicPr>
            <a:picLocks noChangeAspect="1" noChangeArrowheads="1"/>
          </p:cNvPicPr>
          <p:nvPr/>
        </p:nvPicPr>
        <p:blipFill>
          <a:blip r:embed="rId3" cstate="print"/>
          <a:srcRect l="6952" t="12743" r="11909" b="22832"/>
          <a:stretch>
            <a:fillRect/>
          </a:stretch>
        </p:blipFill>
        <p:spPr bwMode="auto">
          <a:xfrm>
            <a:off x="1978925" y="1357"/>
            <a:ext cx="7165075" cy="6856643"/>
          </a:xfrm>
          <a:prstGeom prst="rect">
            <a:avLst/>
          </a:prstGeom>
          <a:noFill/>
          <a:ln w="9525">
            <a:noFill/>
            <a:round/>
            <a:headEnd/>
            <a:tailEnd/>
          </a:ln>
        </p:spPr>
      </p:pic>
      <p:sp>
        <p:nvSpPr>
          <p:cNvPr id="4" name="Rectangle 2"/>
          <p:cNvSpPr>
            <a:spLocks noGrp="1" noChangeArrowheads="1"/>
          </p:cNvSpPr>
          <p:nvPr>
            <p:ph type="title" idx="4294967295"/>
          </p:nvPr>
        </p:nvSpPr>
        <p:spPr>
          <a:xfrm>
            <a:off x="1" y="2"/>
            <a:ext cx="3807724" cy="2920619"/>
          </a:xfrm>
        </p:spPr>
        <p:txBody>
          <a:bodyPr/>
          <a:lstStyle/>
          <a:p>
            <a:pPr eaLnBrk="1" hangingPunct="1">
              <a:defRPr/>
            </a:pPr>
            <a:r>
              <a:rPr lang="en-US" sz="5400" dirty="0">
                <a:solidFill>
                  <a:srgbClr val="F6DB3C"/>
                </a:solidFill>
              </a:rPr>
              <a:t>What’s Going on Upstairs?</a:t>
            </a:r>
          </a:p>
        </p:txBody>
      </p:sp>
    </p:spTree>
  </p:cSld>
  <p:clrMapOvr>
    <a:masterClrMapping/>
  </p:clrMapOvr>
  <p:transition spd="med"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tonybutler1.files.wordpress.com/2014/08/5dby_demag_1884_168.jpg"/>
          <p:cNvPicPr>
            <a:picLocks noChangeAspect="1" noChangeArrowheads="1"/>
          </p:cNvPicPr>
          <p:nvPr/>
        </p:nvPicPr>
        <p:blipFill>
          <a:blip r:embed="rId3" cstate="print">
            <a:lum contrast="10000"/>
          </a:blip>
          <a:srcRect l="9040" r="7207" b="11279"/>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028539" y="63790"/>
            <a:ext cx="4041037" cy="3189769"/>
          </a:xfrm>
        </p:spPr>
        <p:txBody>
          <a:bodyPr/>
          <a:lstStyle/>
          <a:p>
            <a:r>
              <a:rPr lang="en-US" sz="5400" dirty="0"/>
              <a:t>A Scientific Revolution for Teaching</a:t>
            </a:r>
          </a:p>
        </p:txBody>
      </p:sp>
      <p:sp>
        <p:nvSpPr>
          <p:cNvPr id="4" name="Rectangle 3"/>
          <p:cNvSpPr/>
          <p:nvPr/>
        </p:nvSpPr>
        <p:spPr>
          <a:xfrm>
            <a:off x="1" y="6167735"/>
            <a:ext cx="9144000" cy="584775"/>
          </a:xfrm>
          <a:prstGeom prst="rect">
            <a:avLst/>
          </a:prstGeom>
        </p:spPr>
        <p:txBody>
          <a:bodyPr wrap="square">
            <a:spAutoFit/>
          </a:bodyPr>
          <a:lstStyle/>
          <a:p>
            <a:pPr algn="ctr"/>
            <a:r>
              <a:rPr lang="en-CA" sz="1600" dirty="0"/>
              <a:t> </a:t>
            </a:r>
            <a:r>
              <a:rPr lang="en-CA" sz="1600" b="1" i="1" dirty="0">
                <a:latin typeface="Arial" pitchFamily="34" charset="0"/>
                <a:cs typeface="Arial" pitchFamily="34" charset="0"/>
              </a:rPr>
              <a:t>A Philosopher giving a Lecture on the </a:t>
            </a:r>
            <a:r>
              <a:rPr lang="en-CA" sz="1600" b="1" i="1" dirty="0" err="1">
                <a:latin typeface="Arial" pitchFamily="34" charset="0"/>
                <a:cs typeface="Arial" pitchFamily="34" charset="0"/>
              </a:rPr>
              <a:t>Orrery</a:t>
            </a:r>
            <a:r>
              <a:rPr lang="en-CA" sz="1600" b="1" i="1" dirty="0">
                <a:latin typeface="Arial" pitchFamily="34" charset="0"/>
                <a:cs typeface="Arial" pitchFamily="34" charset="0"/>
              </a:rPr>
              <a:t> in which a lamp is put in place of the Sun, </a:t>
            </a:r>
            <a:r>
              <a:rPr lang="en-CA" sz="1600" b="1" dirty="0">
                <a:latin typeface="Arial" pitchFamily="34" charset="0"/>
                <a:cs typeface="Arial" pitchFamily="34" charset="0"/>
              </a:rPr>
              <a:t> </a:t>
            </a:r>
          </a:p>
          <a:p>
            <a:pPr algn="ctr"/>
            <a:r>
              <a:rPr lang="en-CA" sz="1600" b="1" dirty="0">
                <a:latin typeface="Arial" pitchFamily="34" charset="0"/>
                <a:cs typeface="Arial" pitchFamily="34" charset="0"/>
              </a:rPr>
              <a:t>Joseph Wright of Derby, 1766</a:t>
            </a:r>
          </a:p>
        </p:txBody>
      </p:sp>
    </p:spTree>
    <p:extLst>
      <p:ext uri="{BB962C8B-B14F-4D97-AF65-F5344CB8AC3E}">
        <p14:creationId xmlns="" xmlns:p14="http://schemas.microsoft.com/office/powerpoint/2010/main" val="3762619897"/>
      </p:ext>
    </p:extLst>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423080" y="334771"/>
            <a:ext cx="8338782" cy="2651620"/>
          </a:xfrm>
        </p:spPr>
        <p:txBody>
          <a:bodyPr/>
          <a:lstStyle/>
          <a:p>
            <a:r>
              <a:rPr lang="en-US" sz="6600" dirty="0"/>
              <a:t>How well is the material presented?</a:t>
            </a:r>
            <a:br>
              <a:rPr lang="en-US" sz="6600" dirty="0"/>
            </a:br>
            <a:r>
              <a:rPr lang="en-US" sz="3200" dirty="0"/>
              <a:t>(internal logical consistency = Aristotle)</a:t>
            </a:r>
            <a:endParaRPr lang="en-CA" sz="6600" dirty="0"/>
          </a:p>
        </p:txBody>
      </p:sp>
      <p:sp>
        <p:nvSpPr>
          <p:cNvPr id="3" name="Subtitle 2"/>
          <p:cNvSpPr>
            <a:spLocks noGrp="1"/>
          </p:cNvSpPr>
          <p:nvPr>
            <p:ph type="subTitle" sz="quarter" idx="1"/>
          </p:nvPr>
        </p:nvSpPr>
        <p:spPr>
          <a:xfrm>
            <a:off x="313899" y="3482502"/>
            <a:ext cx="8447963" cy="1431796"/>
          </a:xfrm>
        </p:spPr>
        <p:txBody>
          <a:bodyPr/>
          <a:lstStyle/>
          <a:p>
            <a:r>
              <a:rPr lang="en-US" sz="6600" dirty="0"/>
              <a:t>How well are students learning?</a:t>
            </a:r>
          </a:p>
          <a:p>
            <a:r>
              <a:rPr lang="en-US" sz="3600" dirty="0"/>
              <a:t>(what are the actual results = Galileo)</a:t>
            </a:r>
            <a:endParaRPr lang="en-CA" sz="3600" dirty="0"/>
          </a:p>
        </p:txBody>
      </p:sp>
    </p:spTree>
    <p:extLst>
      <p:ext uri="{BB962C8B-B14F-4D97-AF65-F5344CB8AC3E}">
        <p14:creationId xmlns="" xmlns:p14="http://schemas.microsoft.com/office/powerpoint/2010/main" val="64102951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1992573" cy="6858000"/>
          </a:xfrm>
          <a:prstGeom prst="rect">
            <a:avLst/>
          </a:prstGeom>
          <a:solidFill>
            <a:srgbClr val="0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pic>
        <p:nvPicPr>
          <p:cNvPr id="21506" name="Picture 1"/>
          <p:cNvPicPr>
            <a:picLocks noChangeAspect="1" noChangeArrowheads="1"/>
          </p:cNvPicPr>
          <p:nvPr/>
        </p:nvPicPr>
        <p:blipFill>
          <a:blip r:embed="rId3" cstate="print"/>
          <a:srcRect l="6952" t="12743" r="11909" b="22832"/>
          <a:stretch>
            <a:fillRect/>
          </a:stretch>
        </p:blipFill>
        <p:spPr bwMode="auto">
          <a:xfrm>
            <a:off x="1978925" y="1357"/>
            <a:ext cx="7165075" cy="6856643"/>
          </a:xfrm>
          <a:prstGeom prst="rect">
            <a:avLst/>
          </a:prstGeom>
          <a:noFill/>
          <a:ln w="9525">
            <a:noFill/>
            <a:round/>
            <a:headEnd/>
            <a:tailEnd/>
          </a:ln>
        </p:spPr>
      </p:pic>
      <p:sp>
        <p:nvSpPr>
          <p:cNvPr id="4" name="Rectangle 2"/>
          <p:cNvSpPr>
            <a:spLocks noGrp="1" noChangeArrowheads="1"/>
          </p:cNvSpPr>
          <p:nvPr>
            <p:ph type="title" idx="4294967295"/>
          </p:nvPr>
        </p:nvSpPr>
        <p:spPr>
          <a:xfrm>
            <a:off x="75063" y="149680"/>
            <a:ext cx="3807724" cy="3465390"/>
          </a:xfrm>
        </p:spPr>
        <p:txBody>
          <a:bodyPr/>
          <a:lstStyle/>
          <a:p>
            <a:pPr eaLnBrk="1" hangingPunct="1">
              <a:defRPr/>
            </a:pPr>
            <a:r>
              <a:rPr lang="en-US" sz="5400" dirty="0">
                <a:solidFill>
                  <a:srgbClr val="F6DB3C"/>
                </a:solidFill>
              </a:rPr>
              <a:t>What’s Going on Upstairs?</a:t>
            </a:r>
            <a:r>
              <a:rPr lang="en-GB" sz="5400" dirty="0">
                <a:solidFill>
                  <a:srgbClr val="F6DB3C"/>
                </a:solidFill>
              </a:rPr>
              <a:t/>
            </a:r>
            <a:br>
              <a:rPr lang="en-GB" sz="5400" dirty="0">
                <a:solidFill>
                  <a:srgbClr val="F6DB3C"/>
                </a:solidFill>
              </a:rPr>
            </a:br>
            <a:r>
              <a:rPr lang="en-GB" sz="5400" dirty="0">
                <a:solidFill>
                  <a:srgbClr val="F6DB3C"/>
                </a:solidFill>
              </a:rPr>
              <a:t>WTF?</a:t>
            </a:r>
            <a:endParaRPr lang="en-US" sz="5400" dirty="0">
              <a:solidFill>
                <a:srgbClr val="F6DB3C"/>
              </a:solidFill>
            </a:endParaRPr>
          </a:p>
        </p:txBody>
      </p:sp>
    </p:spTree>
    <p:extLst>
      <p:ext uri="{BB962C8B-B14F-4D97-AF65-F5344CB8AC3E}">
        <p14:creationId xmlns="" xmlns:p14="http://schemas.microsoft.com/office/powerpoint/2010/main" val="4160575794"/>
      </p:ext>
    </p:extLst>
  </p:cSld>
  <p:clrMapOvr>
    <a:masterClrMapping/>
  </p:clrMapOvr>
  <p:transition spd="med"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0"/>
            <a:ext cx="2481943" cy="6858000"/>
          </a:xfrm>
          <a:prstGeom prst="rect">
            <a:avLst/>
          </a:prstGeom>
          <a:solidFill>
            <a:srgbClr val="0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pic>
        <p:nvPicPr>
          <p:cNvPr id="21506" name="Picture 1"/>
          <p:cNvPicPr>
            <a:picLocks noChangeAspect="1" noChangeArrowheads="1"/>
          </p:cNvPicPr>
          <p:nvPr/>
        </p:nvPicPr>
        <p:blipFill>
          <a:blip r:embed="rId3" cstate="print"/>
          <a:srcRect l="6952" t="12743" r="17423" b="22832"/>
          <a:stretch>
            <a:fillRect/>
          </a:stretch>
        </p:blipFill>
        <p:spPr bwMode="auto">
          <a:xfrm>
            <a:off x="2465800" y="1357"/>
            <a:ext cx="6678200" cy="6856643"/>
          </a:xfrm>
          <a:prstGeom prst="rect">
            <a:avLst/>
          </a:prstGeom>
          <a:noFill/>
          <a:ln w="9525">
            <a:noFill/>
            <a:round/>
            <a:headEnd/>
            <a:tailEnd/>
          </a:ln>
        </p:spPr>
      </p:pic>
      <p:sp>
        <p:nvSpPr>
          <p:cNvPr id="4" name="Rectangle 2"/>
          <p:cNvSpPr>
            <a:spLocks noGrp="1" noChangeArrowheads="1"/>
          </p:cNvSpPr>
          <p:nvPr>
            <p:ph type="title" idx="4294967295"/>
          </p:nvPr>
        </p:nvSpPr>
        <p:spPr>
          <a:xfrm>
            <a:off x="1" y="1"/>
            <a:ext cx="3686782" cy="6760722"/>
          </a:xfrm>
        </p:spPr>
        <p:txBody>
          <a:bodyPr/>
          <a:lstStyle/>
          <a:p>
            <a:pPr eaLnBrk="1" hangingPunct="1">
              <a:defRPr/>
            </a:pPr>
            <a:r>
              <a:rPr lang="en-US" sz="5400" dirty="0">
                <a:solidFill>
                  <a:srgbClr val="F6DB3C"/>
                </a:solidFill>
              </a:rPr>
              <a:t>What happens in students’ brains when they learn?</a:t>
            </a:r>
          </a:p>
        </p:txBody>
      </p:sp>
    </p:spTree>
  </p:cSld>
  <p:clrMapOvr>
    <a:masterClrMapping/>
  </p:clrMapOvr>
  <p:transition spd="med"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Rectangle 4"/>
          <p:cNvSpPr/>
          <p:nvPr/>
        </p:nvSpPr>
        <p:spPr bwMode="auto">
          <a:xfrm>
            <a:off x="-1" y="0"/>
            <a:ext cx="2481943" cy="6858000"/>
          </a:xfrm>
          <a:prstGeom prst="rect">
            <a:avLst/>
          </a:prstGeom>
          <a:solidFill>
            <a:srgbClr val="0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pic>
        <p:nvPicPr>
          <p:cNvPr id="21506" name="Picture 1"/>
          <p:cNvPicPr>
            <a:picLocks noChangeAspect="1" noChangeArrowheads="1"/>
          </p:cNvPicPr>
          <p:nvPr/>
        </p:nvPicPr>
        <p:blipFill>
          <a:blip r:embed="rId3" cstate="print"/>
          <a:srcRect l="6952" t="12743" r="17423" b="22832"/>
          <a:stretch>
            <a:fillRect/>
          </a:stretch>
        </p:blipFill>
        <p:spPr bwMode="auto">
          <a:xfrm>
            <a:off x="2465800" y="1357"/>
            <a:ext cx="6678200" cy="6856643"/>
          </a:xfrm>
          <a:prstGeom prst="rect">
            <a:avLst/>
          </a:prstGeom>
          <a:noFill/>
          <a:ln w="9525">
            <a:noFill/>
            <a:round/>
            <a:headEnd/>
            <a:tailEnd/>
          </a:ln>
        </p:spPr>
      </p:pic>
      <p:sp>
        <p:nvSpPr>
          <p:cNvPr id="4" name="Rectangle 2"/>
          <p:cNvSpPr>
            <a:spLocks noGrp="1" noChangeArrowheads="1"/>
          </p:cNvSpPr>
          <p:nvPr>
            <p:ph type="title" idx="4294967295"/>
          </p:nvPr>
        </p:nvSpPr>
        <p:spPr>
          <a:xfrm>
            <a:off x="1" y="1"/>
            <a:ext cx="3686782" cy="6760722"/>
          </a:xfrm>
        </p:spPr>
        <p:txBody>
          <a:bodyPr/>
          <a:lstStyle/>
          <a:p>
            <a:pPr eaLnBrk="1" hangingPunct="1">
              <a:defRPr/>
            </a:pPr>
            <a:r>
              <a:rPr lang="en-US" sz="5400" dirty="0">
                <a:solidFill>
                  <a:srgbClr val="F6DB3C"/>
                </a:solidFill>
              </a:rPr>
              <a:t>What happens in students’ brains when they learn?</a:t>
            </a:r>
          </a:p>
        </p:txBody>
      </p:sp>
      <p:grpSp>
        <p:nvGrpSpPr>
          <p:cNvPr id="6" name="Group 5"/>
          <p:cNvGrpSpPr/>
          <p:nvPr/>
        </p:nvGrpSpPr>
        <p:grpSpPr>
          <a:xfrm>
            <a:off x="1942653" y="1314450"/>
            <a:ext cx="4629150" cy="4467225"/>
            <a:chOff x="2038350" y="1314450"/>
            <a:chExt cx="4629150" cy="4467225"/>
          </a:xfrm>
        </p:grpSpPr>
        <p:sp>
          <p:nvSpPr>
            <p:cNvPr id="7" name="Oval 6"/>
            <p:cNvSpPr/>
            <p:nvPr/>
          </p:nvSpPr>
          <p:spPr bwMode="auto">
            <a:xfrm>
              <a:off x="2200275" y="1314450"/>
              <a:ext cx="4467225" cy="4467225"/>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8" name="Isosceles Triangle 7"/>
            <p:cNvSpPr/>
            <p:nvPr/>
          </p:nvSpPr>
          <p:spPr bwMode="auto">
            <a:xfrm>
              <a:off x="2038350" y="3152775"/>
              <a:ext cx="323850" cy="590550"/>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9" name="Isosceles Triangle 8"/>
            <p:cNvSpPr/>
            <p:nvPr/>
          </p:nvSpPr>
          <p:spPr bwMode="auto">
            <a:xfrm rot="6740403">
              <a:off x="5143500" y="1200151"/>
              <a:ext cx="323850" cy="590550"/>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10" name="Isosceles Triangle 9"/>
            <p:cNvSpPr/>
            <p:nvPr/>
          </p:nvSpPr>
          <p:spPr bwMode="auto">
            <a:xfrm rot="14379284">
              <a:off x="5314950" y="5219702"/>
              <a:ext cx="323850" cy="590550"/>
            </a:xfrm>
            <a:prstGeom prst="triangl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grpSp>
      <p:grpSp>
        <p:nvGrpSpPr>
          <p:cNvPr id="11" name="Group 10"/>
          <p:cNvGrpSpPr/>
          <p:nvPr/>
        </p:nvGrpSpPr>
        <p:grpSpPr>
          <a:xfrm>
            <a:off x="904429" y="937109"/>
            <a:ext cx="3400424" cy="2634766"/>
            <a:chOff x="904429" y="937109"/>
            <a:chExt cx="3400424" cy="2634766"/>
          </a:xfrm>
          <a:solidFill>
            <a:schemeClr val="tx1"/>
          </a:solidFill>
        </p:grpSpPr>
        <p:cxnSp>
          <p:nvCxnSpPr>
            <p:cNvPr id="12" name="Straight Connector 11"/>
            <p:cNvCxnSpPr/>
            <p:nvPr/>
          </p:nvCxnSpPr>
          <p:spPr bwMode="auto">
            <a:xfrm flipH="1" flipV="1">
              <a:off x="3171379" y="1752601"/>
              <a:ext cx="1133474" cy="1819274"/>
            </a:xfrm>
            <a:prstGeom prst="line">
              <a:avLst/>
            </a:prstGeom>
            <a:grpFill/>
            <a:ln w="76200" cap="flat" cmpd="sng" algn="ctr">
              <a:solidFill>
                <a:srgbClr val="00B050"/>
              </a:solidFill>
              <a:prstDash val="solid"/>
              <a:round/>
              <a:headEnd type="none" w="med" len="med"/>
              <a:tailEnd type="none" w="med" len="med"/>
            </a:ln>
            <a:effectLst/>
          </p:spPr>
        </p:cxnSp>
        <p:sp>
          <p:nvSpPr>
            <p:cNvPr id="13" name="Rectangle 12"/>
            <p:cNvSpPr/>
            <p:nvPr/>
          </p:nvSpPr>
          <p:spPr bwMode="auto">
            <a:xfrm>
              <a:off x="904429" y="937109"/>
              <a:ext cx="2694164" cy="830087"/>
            </a:xfrm>
            <a:prstGeom prst="rect">
              <a:avLst/>
            </a:prstGeom>
            <a:grp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pitchFamily="34" charset="0"/>
                  <a:cs typeface="Arial" pitchFamily="34" charset="0"/>
                </a:rPr>
                <a:t>Research</a:t>
              </a:r>
              <a:endParaRPr kumimoji="0" lang="en-CA" sz="4800" b="1" i="0" u="none" strike="noStrike" cap="none" normalizeH="0" baseline="0" dirty="0">
                <a:ln>
                  <a:noFill/>
                </a:ln>
                <a:solidFill>
                  <a:srgbClr val="000000"/>
                </a:solidFill>
                <a:effectLst/>
                <a:latin typeface="Arial" pitchFamily="34" charset="0"/>
                <a:cs typeface="Arial" pitchFamily="34" charset="0"/>
              </a:endParaRPr>
            </a:p>
          </p:txBody>
        </p:sp>
      </p:grpSp>
      <p:grpSp>
        <p:nvGrpSpPr>
          <p:cNvPr id="14" name="Group 13"/>
          <p:cNvGrpSpPr/>
          <p:nvPr/>
        </p:nvGrpSpPr>
        <p:grpSpPr>
          <a:xfrm>
            <a:off x="4304853" y="2924175"/>
            <a:ext cx="4772472" cy="1259897"/>
            <a:chOff x="4304853" y="2924175"/>
            <a:chExt cx="4772472" cy="1259897"/>
          </a:xfrm>
          <a:solidFill>
            <a:schemeClr val="tx1"/>
          </a:solidFill>
        </p:grpSpPr>
        <p:cxnSp>
          <p:nvCxnSpPr>
            <p:cNvPr id="15" name="Straight Connector 14"/>
            <p:cNvCxnSpPr>
              <a:endCxn id="7" idx="6"/>
            </p:cNvCxnSpPr>
            <p:nvPr/>
          </p:nvCxnSpPr>
          <p:spPr bwMode="auto">
            <a:xfrm flipV="1">
              <a:off x="4304853" y="3548063"/>
              <a:ext cx="2266950" cy="23812"/>
            </a:xfrm>
            <a:prstGeom prst="line">
              <a:avLst/>
            </a:prstGeom>
            <a:grpFill/>
            <a:ln w="76200" cap="flat" cmpd="sng" algn="ctr">
              <a:solidFill>
                <a:srgbClr val="00B050"/>
              </a:solidFill>
              <a:prstDash val="solid"/>
              <a:round/>
              <a:headEnd type="none" w="med" len="med"/>
              <a:tailEnd type="none" w="med" len="med"/>
            </a:ln>
            <a:effectLst/>
          </p:spPr>
        </p:cxnSp>
        <p:sp>
          <p:nvSpPr>
            <p:cNvPr id="16" name="Rectangle 15"/>
            <p:cNvSpPr/>
            <p:nvPr/>
          </p:nvSpPr>
          <p:spPr bwMode="auto">
            <a:xfrm>
              <a:off x="6179746" y="2924175"/>
              <a:ext cx="2897579" cy="1259897"/>
            </a:xfrm>
            <a:prstGeom prst="rect">
              <a:avLst/>
            </a:prstGeom>
            <a:grp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pitchFamily="34" charset="0"/>
                  <a:cs typeface="Arial" pitchFamily="34" charset="0"/>
                </a:rPr>
                <a:t>Curriculum Development</a:t>
              </a:r>
              <a:endParaRPr kumimoji="0" lang="en-CA" sz="3200" b="1" i="0" u="none" strike="noStrike" cap="none" normalizeH="0" baseline="0" dirty="0">
                <a:ln>
                  <a:noFill/>
                </a:ln>
                <a:solidFill>
                  <a:srgbClr val="000000"/>
                </a:solidFill>
                <a:effectLst/>
                <a:latin typeface="Arial" pitchFamily="34" charset="0"/>
                <a:cs typeface="Arial" pitchFamily="34" charset="0"/>
              </a:endParaRPr>
            </a:p>
          </p:txBody>
        </p:sp>
      </p:grpSp>
      <p:grpSp>
        <p:nvGrpSpPr>
          <p:cNvPr id="17" name="Group 16"/>
          <p:cNvGrpSpPr/>
          <p:nvPr/>
        </p:nvGrpSpPr>
        <p:grpSpPr>
          <a:xfrm>
            <a:off x="854242" y="3562350"/>
            <a:ext cx="3450611" cy="2382881"/>
            <a:chOff x="854242" y="3562350"/>
            <a:chExt cx="3450611" cy="2382881"/>
          </a:xfrm>
          <a:solidFill>
            <a:schemeClr val="tx1"/>
          </a:solidFill>
        </p:grpSpPr>
        <p:cxnSp>
          <p:nvCxnSpPr>
            <p:cNvPr id="18" name="Straight Connector 17"/>
            <p:cNvCxnSpPr/>
            <p:nvPr/>
          </p:nvCxnSpPr>
          <p:spPr bwMode="auto">
            <a:xfrm flipH="1">
              <a:off x="2942778" y="3562350"/>
              <a:ext cx="1362075" cy="1752600"/>
            </a:xfrm>
            <a:prstGeom prst="line">
              <a:avLst/>
            </a:prstGeom>
            <a:grpFill/>
            <a:ln w="76200" cap="flat" cmpd="sng" algn="ctr">
              <a:solidFill>
                <a:srgbClr val="00B050"/>
              </a:solidFill>
              <a:prstDash val="solid"/>
              <a:round/>
              <a:headEnd type="none" w="med" len="med"/>
              <a:tailEnd type="none" w="med" len="med"/>
            </a:ln>
            <a:effectLst/>
          </p:spPr>
        </p:cxnSp>
        <p:sp>
          <p:nvSpPr>
            <p:cNvPr id="19" name="Rectangle 18"/>
            <p:cNvSpPr/>
            <p:nvPr/>
          </p:nvSpPr>
          <p:spPr bwMode="auto">
            <a:xfrm>
              <a:off x="854242" y="5087791"/>
              <a:ext cx="2668524" cy="857440"/>
            </a:xfrm>
            <a:prstGeom prst="rect">
              <a:avLst/>
            </a:prstGeom>
            <a:grp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1800"/>
                </a:spcBef>
                <a:spcAft>
                  <a:spcPct val="0"/>
                </a:spcAft>
                <a:buClrTx/>
                <a:buSzTx/>
                <a:buFontTx/>
                <a:buNone/>
                <a:tabLst/>
              </a:pPr>
              <a:r>
                <a:rPr kumimoji="0" lang="en-US" sz="3200" b="1" i="0" u="none" strike="noStrike" cap="none" normalizeH="0" baseline="0" dirty="0">
                  <a:ln>
                    <a:noFill/>
                  </a:ln>
                  <a:solidFill>
                    <a:srgbClr val="000000"/>
                  </a:solidFill>
                  <a:effectLst/>
                  <a:latin typeface="Arial" pitchFamily="34" charset="0"/>
                  <a:cs typeface="Arial" pitchFamily="34" charset="0"/>
                </a:rPr>
                <a:t>Instruction</a:t>
              </a:r>
              <a:endParaRPr kumimoji="0" lang="en-CA" sz="4400" b="1" i="0" u="none" strike="noStrike" cap="none" normalizeH="0" baseline="0" dirty="0">
                <a:ln>
                  <a:noFill/>
                </a:ln>
                <a:solidFill>
                  <a:srgbClr val="000000"/>
                </a:solidFill>
                <a:effectLst/>
                <a:latin typeface="Arial" pitchFamily="34" charset="0"/>
                <a:cs typeface="Arial" pitchFamily="34" charset="0"/>
              </a:endParaRPr>
            </a:p>
          </p:txBody>
        </p:sp>
      </p:grpSp>
      <p:sp>
        <p:nvSpPr>
          <p:cNvPr id="20" name="Rectangle 19"/>
          <p:cNvSpPr/>
          <p:nvPr/>
        </p:nvSpPr>
        <p:spPr bwMode="auto">
          <a:xfrm>
            <a:off x="2907934" y="2456368"/>
            <a:ext cx="2877848" cy="2103284"/>
          </a:xfrm>
          <a:prstGeom prst="rect">
            <a:avLst/>
          </a:prstGeom>
          <a:solidFill>
            <a:schemeClr val="tx1"/>
          </a:solid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rgbClr val="000000"/>
                </a:solidFill>
                <a:effectLst/>
                <a:latin typeface="Arial" pitchFamily="34" charset="0"/>
                <a:cs typeface="Arial" pitchFamily="34" charset="0"/>
              </a:rPr>
              <a:t>Scientific</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rgbClr val="000000"/>
                </a:solidFill>
                <a:effectLst/>
                <a:latin typeface="Arial" pitchFamily="34" charset="0"/>
                <a:cs typeface="Arial" pitchFamily="34" charset="0"/>
              </a:rPr>
              <a:t>Model of Learning</a:t>
            </a:r>
            <a:endParaRPr kumimoji="0" lang="en-CA" sz="4000" b="1" i="0" u="none" strike="noStrike" cap="none" normalizeH="0" baseline="0" dirty="0">
              <a:ln>
                <a:noFill/>
              </a:ln>
              <a:solidFill>
                <a:srgbClr val="000000"/>
              </a:solidFill>
              <a:effectLst/>
              <a:latin typeface="Arial" pitchFamily="34" charset="0"/>
              <a:cs typeface="Arial" pitchFamily="34" charset="0"/>
            </a:endParaRPr>
          </a:p>
        </p:txBody>
      </p:sp>
    </p:spTree>
    <p:extLst>
      <p:ext uri="{BB962C8B-B14F-4D97-AF65-F5344CB8AC3E}">
        <p14:creationId xmlns="" xmlns:p14="http://schemas.microsoft.com/office/powerpoint/2010/main" val="46435571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2000" fill="hold"/>
                                        <p:tgtEl>
                                          <p:spTgt spid="21506"/>
                                        </p:tgtEl>
                                      </p:cBhvr>
                                      <p:by x="150000" y="150000"/>
                                    </p:animScale>
                                  </p:childTnLst>
                                </p:cTn>
                              </p:par>
                              <p:par>
                                <p:cTn id="11" presetID="42" presetClass="path" presetSubtype="0" accel="50000" decel="50000" fill="hold" nodeType="withEffect">
                                  <p:stCondLst>
                                    <p:cond delay="0"/>
                                  </p:stCondLst>
                                  <p:childTnLst>
                                    <p:animMotion origin="layout" path="M -2.22222E-6 0 L -0.29566 0.2588 " pathEditMode="relative" rAng="0" ptsTypes="AA">
                                      <p:cBhvr>
                                        <p:cTn id="12" dur="2000" fill="hold"/>
                                        <p:tgtEl>
                                          <p:spTgt spid="21506"/>
                                        </p:tgtEl>
                                        <p:attrNameLst>
                                          <p:attrName>ppt_x</p:attrName>
                                          <p:attrName>ppt_y</p:attrName>
                                        </p:attrNameLst>
                                      </p:cBhvr>
                                      <p:rCtr x="-14792" y="12940"/>
                                    </p:animMotion>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Learning Model #1</a:t>
            </a:r>
            <a:endParaRPr lang="en-CA" sz="4800" dirty="0"/>
          </a:p>
        </p:txBody>
      </p:sp>
      <p:pic>
        <p:nvPicPr>
          <p:cNvPr id="1026" name="Picture 2" descr="Image result"/>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8961" t="1147" r="22432" b="58408"/>
          <a:stretch/>
        </p:blipFill>
        <p:spPr bwMode="auto">
          <a:xfrm>
            <a:off x="457200" y="936170"/>
            <a:ext cx="8153400" cy="592182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2361776" y="1505699"/>
            <a:ext cx="4409138" cy="1659747"/>
            <a:chOff x="2361776" y="1505699"/>
            <a:chExt cx="4409138" cy="1659747"/>
          </a:xfrm>
        </p:grpSpPr>
        <p:sp>
          <p:nvSpPr>
            <p:cNvPr id="6" name="Arrow: Circular 5"/>
            <p:cNvSpPr/>
            <p:nvPr/>
          </p:nvSpPr>
          <p:spPr bwMode="auto">
            <a:xfrm rot="5400000">
              <a:off x="2927284" y="940192"/>
              <a:ext cx="1659746" cy="2790761"/>
            </a:xfrm>
            <a:prstGeom prst="circularArrow">
              <a:avLst>
                <a:gd name="adj1" fmla="val 10517"/>
                <a:gd name="adj2" fmla="val 1142319"/>
                <a:gd name="adj3" fmla="val 20774542"/>
                <a:gd name="adj4" fmla="val 16856211"/>
                <a:gd name="adj5" fmla="val 12500"/>
              </a:avLst>
            </a:prstGeom>
            <a:solidFill>
              <a:srgbClr val="F8F8F8"/>
            </a:solid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7" name="TextBox 6"/>
            <p:cNvSpPr txBox="1"/>
            <p:nvPr/>
          </p:nvSpPr>
          <p:spPr>
            <a:xfrm>
              <a:off x="4767942" y="1505699"/>
              <a:ext cx="2002972" cy="1077218"/>
            </a:xfrm>
            <a:prstGeom prst="rect">
              <a:avLst/>
            </a:prstGeom>
            <a:solidFill>
              <a:srgbClr val="F8F8F8"/>
            </a:solidFill>
            <a:ln w="57150">
              <a:solidFill>
                <a:srgbClr val="00B0F0"/>
              </a:solidFill>
            </a:ln>
          </p:spPr>
          <p:txBody>
            <a:bodyPr wrap="square" rtlCol="0">
              <a:spAutoFit/>
            </a:bodyPr>
            <a:lstStyle/>
            <a:p>
              <a:pPr algn="ctr"/>
              <a:r>
                <a:rPr lang="en-US" sz="3200" b="1" dirty="0">
                  <a:solidFill>
                    <a:schemeClr val="bg2"/>
                  </a:solidFill>
                  <a:latin typeface="Arial" panose="020B0604020202020204" pitchFamily="34" charset="0"/>
                  <a:cs typeface="Arial" panose="020B0604020202020204" pitchFamily="34" charset="0"/>
                </a:rPr>
                <a:t>Feynman Lectures</a:t>
              </a:r>
            </a:p>
          </p:txBody>
        </p:sp>
      </p:grpSp>
      <p:grpSp>
        <p:nvGrpSpPr>
          <p:cNvPr id="12" name="Group 11"/>
          <p:cNvGrpSpPr/>
          <p:nvPr/>
        </p:nvGrpSpPr>
        <p:grpSpPr>
          <a:xfrm>
            <a:off x="206059" y="916397"/>
            <a:ext cx="3247144" cy="2104153"/>
            <a:chOff x="206059" y="916397"/>
            <a:chExt cx="3247144" cy="2104153"/>
          </a:xfrm>
        </p:grpSpPr>
        <p:sp>
          <p:nvSpPr>
            <p:cNvPr id="11" name="Arrow: Circular 10"/>
            <p:cNvSpPr/>
            <p:nvPr/>
          </p:nvSpPr>
          <p:spPr bwMode="auto">
            <a:xfrm rot="13777656" flipH="1">
              <a:off x="1227950" y="350889"/>
              <a:ext cx="1659746" cy="2790761"/>
            </a:xfrm>
            <a:prstGeom prst="circularArrow">
              <a:avLst>
                <a:gd name="adj1" fmla="val 10517"/>
                <a:gd name="adj2" fmla="val 1142319"/>
                <a:gd name="adj3" fmla="val 20774542"/>
                <a:gd name="adj4" fmla="val 16856211"/>
                <a:gd name="adj5" fmla="val 12500"/>
              </a:avLst>
            </a:prstGeom>
            <a:solidFill>
              <a:srgbClr val="F8F8F8"/>
            </a:solid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10" name="TextBox 9"/>
            <p:cNvSpPr txBox="1"/>
            <p:nvPr/>
          </p:nvSpPr>
          <p:spPr>
            <a:xfrm>
              <a:off x="206059" y="1943332"/>
              <a:ext cx="1323251" cy="1077218"/>
            </a:xfrm>
            <a:prstGeom prst="rect">
              <a:avLst/>
            </a:prstGeom>
            <a:solidFill>
              <a:srgbClr val="F8F8F8"/>
            </a:solidFill>
            <a:ln w="57150">
              <a:solidFill>
                <a:srgbClr val="00B0F0"/>
              </a:solidFill>
            </a:ln>
          </p:spPr>
          <p:txBody>
            <a:bodyPr wrap="square" rtlCol="0">
              <a:spAutoFit/>
            </a:bodyPr>
            <a:lstStyle/>
            <a:p>
              <a:pPr algn="ctr"/>
              <a:r>
                <a:rPr lang="en-US" sz="3200" b="1" dirty="0">
                  <a:solidFill>
                    <a:schemeClr val="bg2"/>
                  </a:solidFill>
                  <a:latin typeface="Arial" panose="020B0604020202020204" pitchFamily="34" charset="0"/>
                  <a:cs typeface="Arial" panose="020B0604020202020204" pitchFamily="34" charset="0"/>
                </a:rPr>
                <a:t>Tight Seal</a:t>
              </a:r>
            </a:p>
          </p:txBody>
        </p:sp>
      </p:gr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p:txBody>
          <a:bodyPr/>
          <a:lstStyle/>
          <a:p>
            <a:r>
              <a:rPr lang="en-US" sz="5400" dirty="0">
                <a:effectLst/>
              </a:rPr>
              <a:t>Learning Model #2</a:t>
            </a:r>
            <a:endParaRPr lang="en-CA" sz="5400" dirty="0">
              <a:effectLst/>
            </a:endParaRPr>
          </a:p>
        </p:txBody>
      </p:sp>
      <p:sp>
        <p:nvSpPr>
          <p:cNvPr id="3" name="Content Placeholder 2"/>
          <p:cNvSpPr>
            <a:spLocks noGrp="1"/>
          </p:cNvSpPr>
          <p:nvPr>
            <p:ph idx="1"/>
          </p:nvPr>
        </p:nvSpPr>
        <p:spPr/>
        <p:txBody>
          <a:bodyPr/>
          <a:lstStyle/>
          <a:p>
            <a:pPr marL="0" indent="0" algn="ctr">
              <a:buNone/>
            </a:pPr>
            <a:r>
              <a:rPr lang="en-US" sz="4400" dirty="0"/>
              <a:t>Cognitive Resource Model</a:t>
            </a:r>
          </a:p>
        </p:txBody>
      </p:sp>
      <p:sp>
        <p:nvSpPr>
          <p:cNvPr id="86020" name="Rectangle 4"/>
          <p:cNvSpPr>
            <a:spLocks noChangeArrowheads="1"/>
          </p:cNvSpPr>
          <p:nvPr/>
        </p:nvSpPr>
        <p:spPr bwMode="auto">
          <a:xfrm>
            <a:off x="95005" y="6213410"/>
            <a:ext cx="452449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DiSessa</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 A. (1993). Toward an epistemology of physics.</a:t>
            </a:r>
            <a:r>
              <a:rPr kumimoji="0" lang="en-US"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Cognition and instruction</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10</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(2-3), 105-225.</a:t>
            </a:r>
            <a:endParaRPr kumimoji="0" lang="en-US" sz="2000"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upload.wikimedia.org/wikipedia/commons/7/7e/Brief_History_of_Wood-engraving_Holbein_Astrologer.png"/>
          <p:cNvPicPr>
            <a:picLocks noChangeAspect="1" noChangeArrowheads="1"/>
          </p:cNvPicPr>
          <p:nvPr/>
        </p:nvPicPr>
        <p:blipFill>
          <a:blip r:embed="rId3" cstate="print"/>
          <a:srcRect/>
          <a:stretch>
            <a:fillRect/>
          </a:stretch>
        </p:blipFill>
        <p:spPr bwMode="auto">
          <a:xfrm>
            <a:off x="0" y="-1"/>
            <a:ext cx="5254388" cy="6858001"/>
          </a:xfrm>
          <a:prstGeom prst="rect">
            <a:avLst/>
          </a:prstGeom>
          <a:noFill/>
        </p:spPr>
      </p:pic>
      <p:pic>
        <p:nvPicPr>
          <p:cNvPr id="6150" name="Picture 6" descr="http://www.art-prints-on-demand.com/kunst/noartist/d/duerer__the_astrologer.jpg"/>
          <p:cNvPicPr>
            <a:picLocks noChangeAspect="1" noChangeArrowheads="1"/>
          </p:cNvPicPr>
          <p:nvPr/>
        </p:nvPicPr>
        <p:blipFill>
          <a:blip r:embed="rId4" cstate="print"/>
          <a:srcRect l="6890" r="13749"/>
          <a:stretch>
            <a:fillRect/>
          </a:stretch>
        </p:blipFill>
        <p:spPr bwMode="auto">
          <a:xfrm>
            <a:off x="4653887" y="0"/>
            <a:ext cx="4490113" cy="6858000"/>
          </a:xfrm>
          <a:prstGeom prst="rect">
            <a:avLst/>
          </a:prstGeom>
          <a:noFill/>
        </p:spPr>
      </p:pic>
      <p:sp>
        <p:nvSpPr>
          <p:cNvPr id="2" name="Title 1"/>
          <p:cNvSpPr>
            <a:spLocks noGrp="1"/>
          </p:cNvSpPr>
          <p:nvPr>
            <p:ph type="title"/>
          </p:nvPr>
        </p:nvSpPr>
        <p:spPr>
          <a:xfrm>
            <a:off x="0" y="-10362"/>
            <a:ext cx="9144000" cy="1143000"/>
          </a:xfrm>
          <a:solidFill>
            <a:srgbClr val="000000">
              <a:alpha val="50196"/>
            </a:srgbClr>
          </a:solidFill>
        </p:spPr>
        <p:txBody>
          <a:bodyPr/>
          <a:lstStyle/>
          <a:p>
            <a:r>
              <a:rPr lang="en-US" sz="6000" dirty="0">
                <a:solidFill>
                  <a:srgbClr val="FFD629"/>
                </a:solidFill>
              </a:rPr>
              <a:t>Casting Fortunes</a:t>
            </a:r>
            <a:endParaRPr lang="en-CA" sz="6000" dirty="0">
              <a:solidFill>
                <a:srgbClr val="FFD629"/>
              </a:solidFill>
            </a:endParaRPr>
          </a:p>
        </p:txBody>
      </p:sp>
      <p:sp>
        <p:nvSpPr>
          <p:cNvPr id="5" name="Rectangle 4"/>
          <p:cNvSpPr/>
          <p:nvPr/>
        </p:nvSpPr>
        <p:spPr>
          <a:xfrm>
            <a:off x="4667692" y="6283841"/>
            <a:ext cx="4476308" cy="584775"/>
          </a:xfrm>
          <a:prstGeom prst="rect">
            <a:avLst/>
          </a:prstGeom>
          <a:solidFill>
            <a:srgbClr val="000000">
              <a:alpha val="60000"/>
            </a:srgbClr>
          </a:solidFill>
        </p:spPr>
        <p:txBody>
          <a:bodyPr wrap="square" anchor="ctr">
            <a:spAutoFit/>
          </a:bodyPr>
          <a:lstStyle/>
          <a:p>
            <a:pPr algn="ctr"/>
            <a:r>
              <a:rPr lang="en-US" sz="1600" b="1" i="1" dirty="0">
                <a:latin typeface="Arial" pitchFamily="34" charset="0"/>
                <a:cs typeface="Arial" pitchFamily="34" charset="0"/>
              </a:rPr>
              <a:t>The Astrologer</a:t>
            </a:r>
            <a:r>
              <a:rPr lang="en-US" sz="1600" b="1" dirty="0">
                <a:latin typeface="Arial" pitchFamily="34" charset="0"/>
                <a:cs typeface="Arial" pitchFamily="34" charset="0"/>
              </a:rPr>
              <a:t>, Albrecht Durer, 1498</a:t>
            </a:r>
          </a:p>
          <a:p>
            <a:pPr algn="ctr"/>
            <a:endParaRPr lang="en-CA" sz="1600" b="1" dirty="0">
              <a:latin typeface="Arial" pitchFamily="34" charset="0"/>
              <a:cs typeface="Arial" pitchFamily="34" charset="0"/>
            </a:endParaRPr>
          </a:p>
        </p:txBody>
      </p:sp>
      <p:sp>
        <p:nvSpPr>
          <p:cNvPr id="6" name="Rectangle 5"/>
          <p:cNvSpPr/>
          <p:nvPr/>
        </p:nvSpPr>
        <p:spPr>
          <a:xfrm>
            <a:off x="0" y="6285520"/>
            <a:ext cx="4678326" cy="584775"/>
          </a:xfrm>
          <a:prstGeom prst="rect">
            <a:avLst/>
          </a:prstGeom>
          <a:solidFill>
            <a:srgbClr val="000000">
              <a:alpha val="60000"/>
            </a:srgbClr>
          </a:solidFill>
        </p:spPr>
        <p:txBody>
          <a:bodyPr wrap="square">
            <a:spAutoFit/>
          </a:bodyPr>
          <a:lstStyle/>
          <a:p>
            <a:pPr algn="ctr"/>
            <a:r>
              <a:rPr lang="en-US" sz="1600" b="1" i="1" dirty="0">
                <a:latin typeface="Arial" pitchFamily="34" charset="0"/>
                <a:cs typeface="Arial" pitchFamily="34" charset="0"/>
              </a:rPr>
              <a:t>The Dance of Death/Astrologer, </a:t>
            </a:r>
          </a:p>
          <a:p>
            <a:pPr algn="ctr"/>
            <a:r>
              <a:rPr lang="en-US" sz="1600" b="1" i="1" dirty="0">
                <a:latin typeface="Arial" pitchFamily="34" charset="0"/>
                <a:cs typeface="Arial" pitchFamily="34" charset="0"/>
              </a:rPr>
              <a:t>Hans Holbein</a:t>
            </a:r>
            <a:r>
              <a:rPr lang="en-US" sz="1600" b="1" dirty="0">
                <a:latin typeface="Arial" pitchFamily="34" charset="0"/>
                <a:cs typeface="Arial" pitchFamily="34" charset="0"/>
              </a:rPr>
              <a:t>, 1524</a:t>
            </a:r>
            <a:endParaRPr lang="en-CA" sz="1600" b="1" dirty="0">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10362"/>
            <a:ext cx="9144000" cy="1143000"/>
          </a:xfrm>
        </p:spPr>
        <p:txBody>
          <a:bodyPr/>
          <a:lstStyle/>
          <a:p>
            <a:r>
              <a:rPr lang="en-US" sz="3600" dirty="0">
                <a:solidFill>
                  <a:schemeClr val="tx1"/>
                </a:solidFill>
              </a:rPr>
              <a:t>Knowledge is built from primitive pieces</a:t>
            </a:r>
            <a:endParaRPr lang="en-CA" sz="3600" dirty="0">
              <a:solidFill>
                <a:schemeClr val="tx1"/>
              </a:solidFill>
            </a:endParaRPr>
          </a:p>
        </p:txBody>
      </p:sp>
      <p:sp>
        <p:nvSpPr>
          <p:cNvPr id="6" name="Rounded Rectangle 5"/>
          <p:cNvSpPr/>
          <p:nvPr/>
        </p:nvSpPr>
        <p:spPr bwMode="auto">
          <a:xfrm>
            <a:off x="1163782" y="2980707"/>
            <a:ext cx="2778826" cy="1353787"/>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 moves objects</a:t>
            </a:r>
            <a:endParaRPr kumimoji="0" lang="en-CA"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bwMode="auto">
          <a:xfrm>
            <a:off x="4370119" y="2121725"/>
            <a:ext cx="2992582" cy="1464623"/>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Increased resistance = less result</a:t>
            </a:r>
            <a:endParaRPr kumimoji="0" lang="en-CA"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le 8"/>
          <p:cNvSpPr/>
          <p:nvPr/>
        </p:nvSpPr>
        <p:spPr bwMode="auto">
          <a:xfrm>
            <a:off x="4393869" y="4261264"/>
            <a:ext cx="3087586" cy="1353787"/>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Stronger influence wins</a:t>
            </a:r>
            <a:endParaRPr kumimoji="0" lang="en-CA"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6020" name="Rectangle 4"/>
          <p:cNvSpPr>
            <a:spLocks noChangeArrowheads="1"/>
          </p:cNvSpPr>
          <p:nvPr/>
        </p:nvSpPr>
        <p:spPr bwMode="auto">
          <a:xfrm>
            <a:off x="95005" y="6213410"/>
            <a:ext cx="452449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Arial" pitchFamily="34" charset="0"/>
                <a:ea typeface="Times New Roman" pitchFamily="18" charset="0"/>
                <a:cs typeface="Arial" pitchFamily="34" charset="0"/>
              </a:rPr>
              <a:t>DiSessa</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 A. A. (1993). Toward an epistemology of physics.</a:t>
            </a:r>
            <a:r>
              <a:rPr kumimoji="0" lang="en-US"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Cognition and instruction</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n-US" sz="800" b="1" i="0" u="none" strike="noStrike" cap="none" normalizeH="0" baseline="0" dirty="0">
                <a:ln>
                  <a:noFill/>
                </a:ln>
                <a:solidFill>
                  <a:srgbClr val="222222"/>
                </a:solidFill>
                <a:effectLst/>
                <a:latin typeface="Arial" pitchFamily="34" charset="0"/>
                <a:ea typeface="Times New Roman" pitchFamily="18" charset="0"/>
                <a:cs typeface="Arial" pitchFamily="34" charset="0"/>
              </a:rPr>
              <a:t> </a:t>
            </a:r>
            <a:r>
              <a:rPr kumimoji="0" 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10</a:t>
            </a:r>
            <a:r>
              <a:rPr kumimoji="0" lang="en-US" sz="1400" b="1" i="0" u="none" strike="noStrike" cap="none" normalizeH="0" baseline="0" dirty="0">
                <a:ln>
                  <a:noFill/>
                </a:ln>
                <a:solidFill>
                  <a:schemeClr val="tx1"/>
                </a:solidFill>
                <a:effectLst/>
                <a:latin typeface="Arial" pitchFamily="34" charset="0"/>
                <a:ea typeface="Times New Roman" pitchFamily="18" charset="0"/>
                <a:cs typeface="Arial" pitchFamily="34" charset="0"/>
              </a:rPr>
              <a:t>(2-3), 105-225.</a:t>
            </a:r>
            <a:endParaRPr kumimoji="0" lang="en-US" sz="20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210569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10362"/>
            <a:ext cx="9144000" cy="1143000"/>
          </a:xfrm>
        </p:spPr>
        <p:txBody>
          <a:bodyPr/>
          <a:lstStyle/>
          <a:p>
            <a:r>
              <a:rPr lang="en-US" dirty="0">
                <a:solidFill>
                  <a:schemeClr val="tx1"/>
                </a:solidFill>
              </a:rPr>
              <a:t>As we learn, connections grow</a:t>
            </a:r>
            <a:endParaRPr lang="en-CA" dirty="0">
              <a:solidFill>
                <a:schemeClr val="tx1"/>
              </a:solidFill>
            </a:endParaRPr>
          </a:p>
        </p:txBody>
      </p:sp>
      <p:grpSp>
        <p:nvGrpSpPr>
          <p:cNvPr id="13" name="Group 12"/>
          <p:cNvGrpSpPr/>
          <p:nvPr/>
        </p:nvGrpSpPr>
        <p:grpSpPr>
          <a:xfrm>
            <a:off x="1163782" y="2121725"/>
            <a:ext cx="6317673" cy="3493326"/>
            <a:chOff x="1163782" y="2121725"/>
            <a:chExt cx="6317673" cy="3493326"/>
          </a:xfrm>
        </p:grpSpPr>
        <p:cxnSp>
          <p:nvCxnSpPr>
            <p:cNvPr id="9" name="Straight Connector 8"/>
            <p:cNvCxnSpPr/>
            <p:nvPr/>
          </p:nvCxnSpPr>
          <p:spPr bwMode="auto">
            <a:xfrm flipV="1">
              <a:off x="2666010" y="2410691"/>
              <a:ext cx="1858489" cy="570016"/>
            </a:xfrm>
            <a:prstGeom prst="line">
              <a:avLst/>
            </a:prstGeom>
            <a:solidFill>
              <a:schemeClr val="accent1"/>
            </a:solidFill>
            <a:ln w="95250"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2687782" y="4356265"/>
              <a:ext cx="1812968" cy="581893"/>
            </a:xfrm>
            <a:prstGeom prst="line">
              <a:avLst/>
            </a:prstGeom>
            <a:solidFill>
              <a:schemeClr val="accent1"/>
            </a:solidFill>
            <a:ln w="60325"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5797138" y="3487387"/>
              <a:ext cx="50471" cy="773877"/>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6" name="Rounded Rectangle 5"/>
            <p:cNvSpPr/>
            <p:nvPr/>
          </p:nvSpPr>
          <p:spPr bwMode="auto">
            <a:xfrm>
              <a:off x="1163782" y="2980707"/>
              <a:ext cx="2778826" cy="1353787"/>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 moves objects</a:t>
              </a:r>
              <a:endParaRPr kumimoji="0" lang="en-CA"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bwMode="auto">
            <a:xfrm>
              <a:off x="4393869" y="4261264"/>
              <a:ext cx="3087586" cy="1353787"/>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Stronger influence wins</a:t>
              </a:r>
              <a:endParaRPr kumimoji="0" lang="en-CA"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bwMode="auto">
            <a:xfrm>
              <a:off x="4370119" y="2121725"/>
              <a:ext cx="2992582" cy="1464623"/>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Increased resistance = less result</a:t>
              </a:r>
              <a:endParaRPr kumimoji="0" lang="en-CA" sz="28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
                                        </p:tgtEl>
                                      </p:cBhvr>
                                      <p:by x="50000" y="50000"/>
                                    </p:animScale>
                                  </p:childTnLst>
                                </p:cTn>
                              </p:par>
                              <p:par>
                                <p:cTn id="7" presetID="49" presetClass="path" presetSubtype="0" accel="50000" decel="50000" fill="hold" nodeType="withEffect">
                                  <p:stCondLst>
                                    <p:cond delay="0"/>
                                  </p:stCondLst>
                                  <p:childTnLst>
                                    <p:animMotion origin="layout" path="M -3.05556E-6 1.48011E-6 L -0.23576 0.07007 " pathEditMode="relative" rAng="0" ptsTypes="AA">
                                      <p:cBhvr>
                                        <p:cTn id="8" dur="2000" fill="hold"/>
                                        <p:tgtEl>
                                          <p:spTgt spid="13"/>
                                        </p:tgtEl>
                                        <p:attrNameLst>
                                          <p:attrName>ppt_x</p:attrName>
                                          <p:attrName>ppt_y</p:attrName>
                                        </p:attrNameLst>
                                      </p:cBhvr>
                                      <p:rCtr x="-11800" y="3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10362"/>
            <a:ext cx="9144000" cy="1143000"/>
          </a:xfrm>
        </p:spPr>
        <p:txBody>
          <a:bodyPr/>
          <a:lstStyle/>
          <a:p>
            <a:r>
              <a:rPr lang="en-US" sz="3600" dirty="0">
                <a:solidFill>
                  <a:schemeClr val="tx1"/>
                </a:solidFill>
              </a:rPr>
              <a:t>Networks of cognitive resources form</a:t>
            </a:r>
            <a:endParaRPr lang="en-CA" sz="3600" dirty="0">
              <a:solidFill>
                <a:schemeClr val="tx1"/>
              </a:solidFill>
            </a:endParaRPr>
          </a:p>
        </p:txBody>
      </p:sp>
      <p:cxnSp>
        <p:nvCxnSpPr>
          <p:cNvPr id="9" name="Straight Connector 8"/>
          <p:cNvCxnSpPr>
            <a:stCxn id="6" idx="0"/>
          </p:cNvCxnSpPr>
          <p:nvPr/>
        </p:nvCxnSpPr>
        <p:spPr bwMode="auto">
          <a:xfrm flipV="1">
            <a:off x="1650671" y="3764478"/>
            <a:ext cx="486887" cy="41563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0" name="Straight Connector 9"/>
          <p:cNvCxnSpPr>
            <a:stCxn id="6" idx="3"/>
            <a:endCxn id="7" idx="1"/>
          </p:cNvCxnSpPr>
          <p:nvPr/>
        </p:nvCxnSpPr>
        <p:spPr bwMode="auto">
          <a:xfrm>
            <a:off x="2327564" y="4530437"/>
            <a:ext cx="427511" cy="373084"/>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1" name="Straight Connector 10"/>
          <p:cNvCxnSpPr>
            <a:stCxn id="8" idx="2"/>
            <a:endCxn id="7" idx="0"/>
          </p:cNvCxnSpPr>
          <p:nvPr/>
        </p:nvCxnSpPr>
        <p:spPr bwMode="auto">
          <a:xfrm>
            <a:off x="2802577" y="3847606"/>
            <a:ext cx="706582" cy="68876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2" name="Straight Connector 21"/>
          <p:cNvCxnSpPr>
            <a:endCxn id="17" idx="2"/>
          </p:cNvCxnSpPr>
          <p:nvPr/>
        </p:nvCxnSpPr>
        <p:spPr bwMode="auto">
          <a:xfrm flipV="1">
            <a:off x="2818410" y="2794661"/>
            <a:ext cx="665019" cy="3146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9" name="Straight Connector 28"/>
          <p:cNvCxnSpPr>
            <a:stCxn id="17" idx="3"/>
            <a:endCxn id="21" idx="0"/>
          </p:cNvCxnSpPr>
          <p:nvPr/>
        </p:nvCxnSpPr>
        <p:spPr bwMode="auto">
          <a:xfrm>
            <a:off x="4290951" y="2420589"/>
            <a:ext cx="512619" cy="63730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2" name="Straight Connector 31"/>
          <p:cNvCxnSpPr>
            <a:stCxn id="16" idx="3"/>
            <a:endCxn id="15" idx="0"/>
          </p:cNvCxnSpPr>
          <p:nvPr/>
        </p:nvCxnSpPr>
        <p:spPr bwMode="auto">
          <a:xfrm>
            <a:off x="6026727" y="1911929"/>
            <a:ext cx="568037" cy="63730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5" name="Straight Connector 34"/>
          <p:cNvCxnSpPr>
            <a:stCxn id="15" idx="2"/>
            <a:endCxn id="20" idx="0"/>
          </p:cNvCxnSpPr>
          <p:nvPr/>
        </p:nvCxnSpPr>
        <p:spPr bwMode="auto">
          <a:xfrm>
            <a:off x="6594764" y="3297383"/>
            <a:ext cx="629392" cy="37605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9" name="Straight Connector 38"/>
          <p:cNvCxnSpPr>
            <a:stCxn id="20" idx="2"/>
            <a:endCxn id="19" idx="0"/>
          </p:cNvCxnSpPr>
          <p:nvPr/>
        </p:nvCxnSpPr>
        <p:spPr bwMode="auto">
          <a:xfrm flipH="1">
            <a:off x="6973783" y="4421580"/>
            <a:ext cx="250373" cy="29885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2" name="Straight Connector 41"/>
          <p:cNvCxnSpPr>
            <a:stCxn id="19" idx="1"/>
          </p:cNvCxnSpPr>
          <p:nvPr/>
        </p:nvCxnSpPr>
        <p:spPr bwMode="auto">
          <a:xfrm flipH="1">
            <a:off x="5759533" y="5144983"/>
            <a:ext cx="302816" cy="21078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5" name="Straight Connector 44"/>
          <p:cNvCxnSpPr>
            <a:stCxn id="18" idx="2"/>
            <a:endCxn id="14" idx="0"/>
          </p:cNvCxnSpPr>
          <p:nvPr/>
        </p:nvCxnSpPr>
        <p:spPr bwMode="auto">
          <a:xfrm flipH="1">
            <a:off x="5046025" y="4841175"/>
            <a:ext cx="151407" cy="44136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8" name="Straight Connector 47"/>
          <p:cNvCxnSpPr>
            <a:endCxn id="18" idx="0"/>
          </p:cNvCxnSpPr>
          <p:nvPr/>
        </p:nvCxnSpPr>
        <p:spPr bwMode="auto">
          <a:xfrm>
            <a:off x="4839196" y="3827818"/>
            <a:ext cx="358236" cy="26521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0" name="Straight Connector 49"/>
          <p:cNvCxnSpPr/>
          <p:nvPr/>
        </p:nvCxnSpPr>
        <p:spPr bwMode="auto">
          <a:xfrm flipV="1">
            <a:off x="5642759" y="3241964"/>
            <a:ext cx="176150" cy="190013"/>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2" name="Straight Connector 51"/>
          <p:cNvCxnSpPr>
            <a:stCxn id="18" idx="3"/>
            <a:endCxn id="20" idx="1"/>
          </p:cNvCxnSpPr>
          <p:nvPr/>
        </p:nvCxnSpPr>
        <p:spPr bwMode="auto">
          <a:xfrm flipV="1">
            <a:off x="6004954" y="4047508"/>
            <a:ext cx="411679" cy="4195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5" name="Straight Connector 54"/>
          <p:cNvCxnSpPr>
            <a:stCxn id="19" idx="1"/>
            <a:endCxn id="6" idx="3"/>
          </p:cNvCxnSpPr>
          <p:nvPr/>
        </p:nvCxnSpPr>
        <p:spPr bwMode="auto">
          <a:xfrm flipH="1" flipV="1">
            <a:off x="2327564" y="4530437"/>
            <a:ext cx="3734785" cy="61454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8" name="Straight Connector 57"/>
          <p:cNvCxnSpPr>
            <a:stCxn id="19" idx="1"/>
            <a:endCxn id="17" idx="2"/>
          </p:cNvCxnSpPr>
          <p:nvPr/>
        </p:nvCxnSpPr>
        <p:spPr bwMode="auto">
          <a:xfrm flipH="1" flipV="1">
            <a:off x="3483429" y="2794661"/>
            <a:ext cx="2578920" cy="235032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1" name="Straight Connector 60"/>
          <p:cNvCxnSpPr>
            <a:stCxn id="20" idx="1"/>
            <a:endCxn id="16" idx="2"/>
          </p:cNvCxnSpPr>
          <p:nvPr/>
        </p:nvCxnSpPr>
        <p:spPr bwMode="auto">
          <a:xfrm flipH="1" flipV="1">
            <a:off x="5219205" y="2286001"/>
            <a:ext cx="1197428" cy="176150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4" name="Straight Connector 63"/>
          <p:cNvCxnSpPr>
            <a:stCxn id="21" idx="1"/>
            <a:endCxn id="7" idx="0"/>
          </p:cNvCxnSpPr>
          <p:nvPr/>
        </p:nvCxnSpPr>
        <p:spPr bwMode="auto">
          <a:xfrm flipH="1">
            <a:off x="3509159" y="3431970"/>
            <a:ext cx="486888" cy="1104404"/>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7" name="Straight Connector 66"/>
          <p:cNvCxnSpPr>
            <a:stCxn id="21" idx="3"/>
            <a:endCxn id="19" idx="0"/>
          </p:cNvCxnSpPr>
          <p:nvPr/>
        </p:nvCxnSpPr>
        <p:spPr bwMode="auto">
          <a:xfrm>
            <a:off x="5611092" y="3431970"/>
            <a:ext cx="1362691" cy="1288469"/>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nvGrpSpPr>
          <p:cNvPr id="71" name="Group 70"/>
          <p:cNvGrpSpPr/>
          <p:nvPr/>
        </p:nvGrpSpPr>
        <p:grpSpPr>
          <a:xfrm>
            <a:off x="973777" y="1537856"/>
            <a:ext cx="7057901" cy="4613562"/>
            <a:chOff x="973777" y="1537856"/>
            <a:chExt cx="7057901" cy="4613562"/>
          </a:xfrm>
        </p:grpSpPr>
        <p:sp>
          <p:nvSpPr>
            <p:cNvPr id="6" name="Rounded Rectangle 5"/>
            <p:cNvSpPr/>
            <p:nvPr/>
          </p:nvSpPr>
          <p:spPr bwMode="auto">
            <a:xfrm>
              <a:off x="973777" y="4180114"/>
              <a:ext cx="1353787" cy="7006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 </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motion</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bwMode="auto">
            <a:xfrm>
              <a:off x="2755075" y="4536374"/>
              <a:ext cx="1508167" cy="734293"/>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Stronger wins</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bwMode="auto">
            <a:xfrm>
              <a:off x="1995054" y="3099461"/>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R </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 motion </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ounded Rectangle 13"/>
            <p:cNvSpPr/>
            <p:nvPr/>
          </p:nvSpPr>
          <p:spPr bwMode="auto">
            <a:xfrm>
              <a:off x="4132614" y="5282542"/>
              <a:ext cx="1826822" cy="868876"/>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More effort = more resistance</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ounded Rectangle 14"/>
            <p:cNvSpPr/>
            <p:nvPr/>
          </p:nvSpPr>
          <p:spPr bwMode="auto">
            <a:xfrm>
              <a:off x="5684322" y="2549238"/>
              <a:ext cx="1820883"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Heavy things  resist</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ounded Rectangle 15"/>
            <p:cNvSpPr/>
            <p:nvPr/>
          </p:nvSpPr>
          <p:spPr bwMode="auto">
            <a:xfrm>
              <a:off x="4411682" y="153785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 spins</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Rounded Rectangle 16"/>
            <p:cNvSpPr/>
            <p:nvPr/>
          </p:nvSpPr>
          <p:spPr bwMode="auto">
            <a:xfrm>
              <a:off x="2675906" y="204651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a:t>
              </a:r>
              <a:r>
                <a:rPr kumimoji="0" lang="en-US"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deflects</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ounded Rectangle 17"/>
            <p:cNvSpPr/>
            <p:nvPr/>
          </p:nvSpPr>
          <p:spPr bwMode="auto">
            <a:xfrm>
              <a:off x="4389909" y="4093030"/>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Change</a:t>
              </a:r>
              <a:r>
                <a:rPr kumimoji="0" lang="en-US"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takes time</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Rounded Rectangle 18"/>
            <p:cNvSpPr/>
            <p:nvPr/>
          </p:nvSpPr>
          <p:spPr bwMode="auto">
            <a:xfrm>
              <a:off x="6062349" y="4720439"/>
              <a:ext cx="1822868" cy="849088"/>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Objects</a:t>
              </a:r>
              <a:r>
                <a:rPr kumimoji="0" lang="en-US"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squish with force</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Rounded Rectangle 19"/>
            <p:cNvSpPr/>
            <p:nvPr/>
          </p:nvSpPr>
          <p:spPr bwMode="auto">
            <a:xfrm>
              <a:off x="6416633" y="3673435"/>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Opposites cancel</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ounded Rectangle 20"/>
            <p:cNvSpPr/>
            <p:nvPr/>
          </p:nvSpPr>
          <p:spPr bwMode="auto">
            <a:xfrm>
              <a:off x="3996047" y="3057897"/>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Motion dies away</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cxnSp>
        <p:nvCxnSpPr>
          <p:cNvPr id="88" name="Straight Connector 87"/>
          <p:cNvCxnSpPr>
            <a:stCxn id="16" idx="2"/>
            <a:endCxn id="21" idx="0"/>
          </p:cNvCxnSpPr>
          <p:nvPr/>
        </p:nvCxnSpPr>
        <p:spPr bwMode="auto">
          <a:xfrm flipH="1">
            <a:off x="4803570" y="2286001"/>
            <a:ext cx="415635" cy="771896"/>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Tree>
  </p:cSld>
  <p:clrMapOvr>
    <a:masterClrMapping/>
  </p:clrMapOvr>
  <p:transition spd="med" advClick="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noFill/>
        </p:spPr>
        <p:txBody>
          <a:bodyPr/>
          <a:lstStyle/>
          <a:p>
            <a:r>
              <a:rPr lang="en-US" dirty="0">
                <a:effectLst/>
              </a:rPr>
              <a:t>Testing Models: Observations</a:t>
            </a:r>
          </a:p>
        </p:txBody>
      </p:sp>
      <p:sp>
        <p:nvSpPr>
          <p:cNvPr id="59397" name="Text Box 5"/>
          <p:cNvSpPr txBox="1">
            <a:spLocks noChangeArrowheads="1"/>
          </p:cNvSpPr>
          <p:nvPr/>
        </p:nvSpPr>
        <p:spPr bwMode="auto">
          <a:xfrm>
            <a:off x="326065" y="1446028"/>
            <a:ext cx="3374065" cy="3227347"/>
          </a:xfrm>
          <a:prstGeom prst="rect">
            <a:avLst/>
          </a:prstGeom>
          <a:solidFill>
            <a:schemeClr val="tx1"/>
          </a:solidFill>
          <a:ln w="38100">
            <a:solidFill>
              <a:schemeClr val="bg2"/>
            </a:solidFill>
            <a:miter lim="800000"/>
            <a:headEnd/>
            <a:tailEnd/>
          </a:ln>
        </p:spPr>
        <p:txBody>
          <a:bodyPr wrap="square">
            <a:spAutoFit/>
          </a:bodyPr>
          <a:lstStyle/>
          <a:p>
            <a:pPr algn="ctr"/>
            <a:r>
              <a:rPr lang="en-US" sz="2800" b="1" dirty="0">
                <a:solidFill>
                  <a:schemeClr val="bg2"/>
                </a:solidFill>
                <a:latin typeface="Arial" pitchFamily="34" charset="0"/>
                <a:cs typeface="Arial" pitchFamily="34" charset="0"/>
              </a:rPr>
              <a:t>Find the current</a:t>
            </a:r>
          </a:p>
          <a:p>
            <a:pPr algn="ctr"/>
            <a:r>
              <a:rPr lang="en-US" sz="2800" b="1" dirty="0">
                <a:solidFill>
                  <a:schemeClr val="bg2"/>
                </a:solidFill>
                <a:latin typeface="Arial" pitchFamily="34" charset="0"/>
                <a:cs typeface="Arial" pitchFamily="34" charset="0"/>
              </a:rPr>
              <a:t>through the 2 ohm resistor and the potential difference between point a and b.</a:t>
            </a:r>
          </a:p>
        </p:txBody>
      </p:sp>
      <p:pic>
        <p:nvPicPr>
          <p:cNvPr id="59399" name="Picture 7"/>
          <p:cNvPicPr>
            <a:picLocks noChangeAspect="1" noChangeArrowheads="1"/>
          </p:cNvPicPr>
          <p:nvPr/>
        </p:nvPicPr>
        <p:blipFill>
          <a:blip r:embed="rId3" cstate="print">
            <a:lum bright="-20000" contrast="20000"/>
          </a:blip>
          <a:srcRect/>
          <a:stretch>
            <a:fillRect/>
          </a:stretch>
        </p:blipFill>
        <p:spPr bwMode="auto">
          <a:xfrm>
            <a:off x="3951766" y="1403498"/>
            <a:ext cx="4969721" cy="3820116"/>
          </a:xfrm>
          <a:prstGeom prst="rect">
            <a:avLst/>
          </a:prstGeom>
          <a:noFill/>
          <a:ln w="38100">
            <a:solidFill>
              <a:schemeClr val="bg2"/>
            </a:solidFill>
            <a:miter lim="800000"/>
            <a:headEnd/>
            <a:tailEnd/>
          </a:ln>
        </p:spPr>
      </p:pic>
      <p:sp>
        <p:nvSpPr>
          <p:cNvPr id="59400" name="Text Box 8"/>
          <p:cNvSpPr txBox="1">
            <a:spLocks noChangeArrowheads="1"/>
          </p:cNvSpPr>
          <p:nvPr/>
        </p:nvSpPr>
        <p:spPr bwMode="auto">
          <a:xfrm>
            <a:off x="0" y="4965915"/>
            <a:ext cx="2350325" cy="584775"/>
          </a:xfrm>
          <a:prstGeom prst="rect">
            <a:avLst/>
          </a:prstGeom>
          <a:noFill/>
          <a:ln w="38100">
            <a:noFill/>
            <a:miter lim="800000"/>
            <a:headEnd/>
            <a:tailEnd/>
          </a:ln>
          <a:effectLst/>
        </p:spPr>
        <p:txBody>
          <a:bodyPr wrap="square">
            <a:spAutoFit/>
          </a:bodyPr>
          <a:lstStyle/>
          <a:p>
            <a:pPr algn="r">
              <a:spcBef>
                <a:spcPct val="50000"/>
              </a:spcBef>
              <a:defRPr/>
            </a:pPr>
            <a:r>
              <a:rPr lang="en-US" sz="3200" b="1" dirty="0">
                <a:solidFill>
                  <a:srgbClr val="F6DB3C"/>
                </a:solidFill>
                <a:effectLst>
                  <a:outerShdw blurRad="38100" dist="38100" dir="2700000" algn="tl">
                    <a:srgbClr val="000000">
                      <a:alpha val="43137"/>
                    </a:srgbClr>
                  </a:outerShdw>
                </a:effectLst>
                <a:latin typeface="Arial" pitchFamily="34" charset="0"/>
                <a:cs typeface="Arial" pitchFamily="34" charset="0"/>
              </a:rPr>
              <a:t>Average =</a:t>
            </a:r>
          </a:p>
        </p:txBody>
      </p:sp>
      <p:sp>
        <p:nvSpPr>
          <p:cNvPr id="59401" name="Text Box 9"/>
          <p:cNvSpPr txBox="1">
            <a:spLocks noChangeArrowheads="1"/>
          </p:cNvSpPr>
          <p:nvPr/>
        </p:nvSpPr>
        <p:spPr bwMode="auto">
          <a:xfrm>
            <a:off x="2338450" y="4770718"/>
            <a:ext cx="1504950" cy="914400"/>
          </a:xfrm>
          <a:prstGeom prst="rect">
            <a:avLst/>
          </a:prstGeom>
          <a:noFill/>
          <a:ln w="9525">
            <a:noFill/>
            <a:miter lim="800000"/>
            <a:headEnd/>
            <a:tailEnd/>
          </a:ln>
          <a:effectLst/>
        </p:spPr>
        <p:txBody>
          <a:bodyPr>
            <a:spAutoFit/>
          </a:bodyPr>
          <a:lstStyle/>
          <a:p>
            <a:pPr>
              <a:spcBef>
                <a:spcPct val="50000"/>
              </a:spcBef>
              <a:defRPr/>
            </a:pPr>
            <a:r>
              <a:rPr lang="en-US" sz="5400" b="1" dirty="0">
                <a:solidFill>
                  <a:srgbClr val="F6DB3C"/>
                </a:solidFill>
                <a:effectLst>
                  <a:outerShdw blurRad="38100" dist="38100" dir="2700000" algn="tl">
                    <a:srgbClr val="000000">
                      <a:alpha val="43137"/>
                    </a:srgbClr>
                  </a:outerShdw>
                </a:effectLst>
              </a:rPr>
              <a:t>75%</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fade">
                                      <p:cBhvr>
                                        <p:cTn id="7" dur="500"/>
                                        <p:tgtEl>
                                          <p:spTgt spid="593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397"/>
                                        </p:tgtEl>
                                        <p:attrNameLst>
                                          <p:attrName>style.visibility</p:attrName>
                                        </p:attrNameLst>
                                      </p:cBhvr>
                                      <p:to>
                                        <p:strVal val="visible"/>
                                      </p:to>
                                    </p:set>
                                    <p:animEffect transition="in" filter="fade">
                                      <p:cBhvr>
                                        <p:cTn id="10" dur="500"/>
                                        <p:tgtEl>
                                          <p:spTgt spid="593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400"/>
                                        </p:tgtEl>
                                        <p:attrNameLst>
                                          <p:attrName>style.visibility</p:attrName>
                                        </p:attrNameLst>
                                      </p:cBhvr>
                                      <p:to>
                                        <p:strVal val="visible"/>
                                      </p:to>
                                    </p:set>
                                    <p:animEffect transition="in" filter="fade">
                                      <p:cBhvr>
                                        <p:cTn id="15" dur="500"/>
                                        <p:tgtEl>
                                          <p:spTgt spid="594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401"/>
                                        </p:tgtEl>
                                        <p:attrNameLst>
                                          <p:attrName>style.visibility</p:attrName>
                                        </p:attrNameLst>
                                      </p:cBhvr>
                                      <p:to>
                                        <p:strVal val="visible"/>
                                      </p:to>
                                    </p:set>
                                    <p:animEffect transition="in" filter="fade">
                                      <p:cBhvr>
                                        <p:cTn id="18" dur="500"/>
                                        <p:tgtEl>
                                          <p:spTgt spid="59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400" grpId="0"/>
      <p:bldP spid="5940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noFill/>
        </p:spPr>
        <p:txBody>
          <a:bodyPr/>
          <a:lstStyle/>
          <a:p>
            <a:r>
              <a:rPr lang="en-US" dirty="0">
                <a:effectLst/>
              </a:rPr>
              <a:t>Testing Models: Observations</a:t>
            </a:r>
          </a:p>
        </p:txBody>
      </p:sp>
      <p:pic>
        <p:nvPicPr>
          <p:cNvPr id="64516" name="Picture 4"/>
          <p:cNvPicPr>
            <a:picLocks noChangeAspect="1" noChangeArrowheads="1"/>
          </p:cNvPicPr>
          <p:nvPr/>
        </p:nvPicPr>
        <p:blipFill>
          <a:blip r:embed="rId3" cstate="print">
            <a:lum bright="-10000" contrast="40000"/>
          </a:blip>
          <a:srcRect/>
          <a:stretch>
            <a:fillRect/>
          </a:stretch>
        </p:blipFill>
        <p:spPr bwMode="auto">
          <a:xfrm>
            <a:off x="3914775" y="1371600"/>
            <a:ext cx="5083175" cy="2952750"/>
          </a:xfrm>
          <a:prstGeom prst="rect">
            <a:avLst/>
          </a:prstGeom>
          <a:noFill/>
          <a:ln w="38100">
            <a:solidFill>
              <a:schemeClr val="bg2"/>
            </a:solidFill>
            <a:miter lim="800000"/>
            <a:headEnd/>
            <a:tailEnd/>
          </a:ln>
        </p:spPr>
      </p:pic>
      <p:sp>
        <p:nvSpPr>
          <p:cNvPr id="64517" name="Text Box 5"/>
          <p:cNvSpPr txBox="1">
            <a:spLocks noChangeArrowheads="1"/>
          </p:cNvSpPr>
          <p:nvPr/>
        </p:nvSpPr>
        <p:spPr bwMode="auto">
          <a:xfrm>
            <a:off x="304800" y="1470935"/>
            <a:ext cx="3476625" cy="2677656"/>
          </a:xfrm>
          <a:prstGeom prst="rect">
            <a:avLst/>
          </a:prstGeom>
          <a:solidFill>
            <a:schemeClr val="tx1"/>
          </a:solidFill>
          <a:ln w="38100">
            <a:solidFill>
              <a:schemeClr val="bg2"/>
            </a:solidFill>
            <a:miter lim="800000"/>
            <a:headEnd/>
            <a:tailEnd/>
          </a:ln>
        </p:spPr>
        <p:txBody>
          <a:bodyPr>
            <a:spAutoFit/>
          </a:bodyPr>
          <a:lstStyle/>
          <a:p>
            <a:pPr algn="ctr"/>
            <a:r>
              <a:rPr lang="en-US" sz="2400" b="1" dirty="0">
                <a:solidFill>
                  <a:schemeClr val="bg2"/>
                </a:solidFill>
                <a:latin typeface="Arial" pitchFamily="34" charset="0"/>
                <a:cs typeface="Arial" pitchFamily="34" charset="0"/>
              </a:rPr>
              <a:t>When the switch is closed, </a:t>
            </a:r>
          </a:p>
          <a:p>
            <a:pPr algn="ctr"/>
            <a:r>
              <a:rPr lang="en-US" sz="2400" b="1" dirty="0">
                <a:solidFill>
                  <a:schemeClr val="bg2"/>
                </a:solidFill>
                <a:latin typeface="Arial" pitchFamily="34" charset="0"/>
                <a:cs typeface="Arial" pitchFamily="34" charset="0"/>
              </a:rPr>
              <a:t>what happens to:</a:t>
            </a:r>
          </a:p>
          <a:p>
            <a:pPr algn="ctr"/>
            <a:r>
              <a:rPr lang="en-US" sz="2400" b="1" dirty="0">
                <a:solidFill>
                  <a:schemeClr val="bg2"/>
                </a:solidFill>
                <a:latin typeface="Arial" pitchFamily="34" charset="0"/>
                <a:cs typeface="Arial" pitchFamily="34" charset="0"/>
              </a:rPr>
              <a:t>(a) the current through the battery</a:t>
            </a:r>
          </a:p>
          <a:p>
            <a:pPr algn="ctr"/>
            <a:r>
              <a:rPr lang="en-US" sz="2400" b="1" dirty="0">
                <a:solidFill>
                  <a:schemeClr val="bg2"/>
                </a:solidFill>
                <a:latin typeface="Arial" pitchFamily="34" charset="0"/>
                <a:cs typeface="Arial" pitchFamily="34" charset="0"/>
              </a:rPr>
              <a:t>(b) the brightness of the bulbs</a:t>
            </a:r>
          </a:p>
        </p:txBody>
      </p:sp>
      <p:sp>
        <p:nvSpPr>
          <p:cNvPr id="64518" name="Text Box 6"/>
          <p:cNvSpPr txBox="1">
            <a:spLocks noChangeArrowheads="1"/>
          </p:cNvSpPr>
          <p:nvPr/>
        </p:nvSpPr>
        <p:spPr bwMode="auto">
          <a:xfrm>
            <a:off x="61912" y="4669680"/>
            <a:ext cx="2610035" cy="584775"/>
          </a:xfrm>
          <a:prstGeom prst="rect">
            <a:avLst/>
          </a:prstGeom>
          <a:noFill/>
          <a:ln w="38100">
            <a:noFill/>
            <a:miter lim="800000"/>
            <a:headEnd/>
            <a:tailEnd/>
          </a:ln>
          <a:effectLst/>
        </p:spPr>
        <p:txBody>
          <a:bodyPr wrap="square">
            <a:spAutoFit/>
          </a:bodyPr>
          <a:lstStyle/>
          <a:p>
            <a:pPr algn="r">
              <a:spcBef>
                <a:spcPct val="50000"/>
              </a:spcBef>
              <a:defRPr/>
            </a:pPr>
            <a:r>
              <a:rPr lang="en-US" sz="3200" b="1" dirty="0">
                <a:solidFill>
                  <a:srgbClr val="F6DB3C"/>
                </a:solidFill>
                <a:effectLst>
                  <a:outerShdw blurRad="38100" dist="38100" dir="2700000" algn="tl">
                    <a:srgbClr val="000000">
                      <a:alpha val="43137"/>
                    </a:srgbClr>
                  </a:outerShdw>
                </a:effectLst>
                <a:latin typeface="Arial" pitchFamily="34" charset="0"/>
                <a:cs typeface="Arial" pitchFamily="34" charset="0"/>
              </a:rPr>
              <a:t>Average =</a:t>
            </a:r>
          </a:p>
        </p:txBody>
      </p:sp>
      <p:sp>
        <p:nvSpPr>
          <p:cNvPr id="64519" name="Text Box 7"/>
          <p:cNvSpPr txBox="1">
            <a:spLocks noChangeArrowheads="1"/>
          </p:cNvSpPr>
          <p:nvPr/>
        </p:nvSpPr>
        <p:spPr bwMode="auto">
          <a:xfrm>
            <a:off x="2677063" y="4305300"/>
            <a:ext cx="2347912" cy="1323975"/>
          </a:xfrm>
          <a:prstGeom prst="rect">
            <a:avLst/>
          </a:prstGeom>
          <a:noFill/>
          <a:ln w="9525">
            <a:noFill/>
            <a:miter lim="800000"/>
            <a:headEnd/>
            <a:tailEnd/>
          </a:ln>
          <a:effectLst/>
        </p:spPr>
        <p:txBody>
          <a:bodyPr>
            <a:spAutoFit/>
          </a:bodyPr>
          <a:lstStyle/>
          <a:p>
            <a:pPr>
              <a:spcBef>
                <a:spcPct val="50000"/>
              </a:spcBef>
              <a:defRPr/>
            </a:pPr>
            <a:r>
              <a:rPr lang="en-US" sz="8000" b="1" dirty="0">
                <a:solidFill>
                  <a:srgbClr val="FF0000"/>
                </a:solidFill>
                <a:effectLst>
                  <a:outerShdw blurRad="38100" dist="38100" dir="2700000" algn="tl">
                    <a:srgbClr val="000000">
                      <a:alpha val="43137"/>
                    </a:srgbClr>
                  </a:outerShdw>
                </a:effectLst>
              </a:rPr>
              <a:t>40%</a:t>
            </a:r>
          </a:p>
        </p:txBody>
      </p:sp>
      <p:sp>
        <p:nvSpPr>
          <p:cNvPr id="9" name="Freeform 8"/>
          <p:cNvSpPr>
            <a:spLocks/>
          </p:cNvSpPr>
          <p:nvPr/>
        </p:nvSpPr>
        <p:spPr bwMode="auto">
          <a:xfrm>
            <a:off x="7029450" y="1514475"/>
            <a:ext cx="1828800" cy="2695575"/>
          </a:xfrm>
          <a:custGeom>
            <a:avLst/>
            <a:gdLst>
              <a:gd name="T0" fmla="*/ 675848 w 1581150"/>
              <a:gd name="T1" fmla="*/ 1613304 h 2390775"/>
              <a:gd name="T2" fmla="*/ 1436188 w 1581150"/>
              <a:gd name="T3" fmla="*/ 3399456 h 2390775"/>
              <a:gd name="T4" fmla="*/ 7349876 w 1581150"/>
              <a:gd name="T5" fmla="*/ 6856540 h 2390775"/>
              <a:gd name="T6" fmla="*/ 6420601 w 1581150"/>
              <a:gd name="T7" fmla="*/ 10659304 h 2390775"/>
              <a:gd name="T8" fmla="*/ 0 w 1581150"/>
              <a:gd name="T9" fmla="*/ 14001113 h 2390775"/>
              <a:gd name="T10" fmla="*/ 13770481 w 1581150"/>
              <a:gd name="T11" fmla="*/ 14462049 h 2390775"/>
              <a:gd name="T12" fmla="*/ 14023902 w 1581150"/>
              <a:gd name="T13" fmla="*/ 0 h 2390775"/>
              <a:gd name="T14" fmla="*/ 675848 w 1581150"/>
              <a:gd name="T15" fmla="*/ 1613304 h 2390775"/>
              <a:gd name="T16" fmla="*/ 0 60000 65536"/>
              <a:gd name="T17" fmla="*/ 0 60000 65536"/>
              <a:gd name="T18" fmla="*/ 0 60000 65536"/>
              <a:gd name="T19" fmla="*/ 0 60000 65536"/>
              <a:gd name="T20" fmla="*/ 0 60000 65536"/>
              <a:gd name="T21" fmla="*/ 0 60000 65536"/>
              <a:gd name="T22" fmla="*/ 0 60000 65536"/>
              <a:gd name="T23" fmla="*/ 0 60000 65536"/>
              <a:gd name="T24" fmla="*/ 0 w 1581150"/>
              <a:gd name="T25" fmla="*/ 0 h 2390775"/>
              <a:gd name="T26" fmla="*/ 1581150 w 1581150"/>
              <a:gd name="T27" fmla="*/ 2390775 h 23907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1150" h="2390775">
                <a:moveTo>
                  <a:pt x="76200" y="266700"/>
                </a:moveTo>
                <a:lnTo>
                  <a:pt x="161925" y="561975"/>
                </a:lnTo>
                <a:lnTo>
                  <a:pt x="828675" y="1133475"/>
                </a:lnTo>
                <a:lnTo>
                  <a:pt x="723900" y="1762125"/>
                </a:lnTo>
                <a:lnTo>
                  <a:pt x="0" y="2314575"/>
                </a:lnTo>
                <a:lnTo>
                  <a:pt x="1552575" y="2390775"/>
                </a:lnTo>
                <a:lnTo>
                  <a:pt x="1581150" y="0"/>
                </a:lnTo>
                <a:lnTo>
                  <a:pt x="76200" y="266700"/>
                </a:lnTo>
                <a:close/>
              </a:path>
            </a:pathLst>
          </a:custGeom>
          <a:solidFill>
            <a:srgbClr val="FFFFFF"/>
          </a:solidFill>
          <a:ln w="9525" cap="flat" cmpd="sng" algn="ctr">
            <a:noFill/>
            <a:prstDash val="solid"/>
            <a:round/>
            <a:headEnd type="none" w="med" len="med"/>
            <a:tailEnd type="none" w="med" len="med"/>
          </a:ln>
        </p:spPr>
        <p:txBody>
          <a:bodyPr/>
          <a:lstStyle/>
          <a:p>
            <a:endParaRPr lang="en-CA"/>
          </a:p>
        </p:txBody>
      </p:sp>
      <p:sp>
        <p:nvSpPr>
          <p:cNvPr id="8" name="Oval 7"/>
          <p:cNvSpPr>
            <a:spLocks noChangeArrowheads="1"/>
          </p:cNvSpPr>
          <p:nvPr/>
        </p:nvSpPr>
        <p:spPr bwMode="auto">
          <a:xfrm>
            <a:off x="6829425" y="2495550"/>
            <a:ext cx="1047750" cy="942975"/>
          </a:xfrm>
          <a:prstGeom prst="ellipse">
            <a:avLst/>
          </a:prstGeom>
          <a:noFill/>
          <a:ln w="57150" algn="ctr">
            <a:solidFill>
              <a:srgbClr val="FF0000"/>
            </a:solidFill>
            <a:round/>
            <a:headEnd/>
            <a:tailEnd/>
          </a:ln>
        </p:spPr>
        <p:txBody>
          <a:bodyPr/>
          <a:lstStyle/>
          <a:p>
            <a:endParaRPr lang="en-US"/>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8"/>
                                        </p:tgtEl>
                                        <p:attrNameLst>
                                          <p:attrName>style.visibility</p:attrName>
                                        </p:attrNameLst>
                                      </p:cBhvr>
                                      <p:to>
                                        <p:strVal val="visible"/>
                                      </p:to>
                                    </p:set>
                                    <p:animEffect transition="in" filter="fade">
                                      <p:cBhvr>
                                        <p:cTn id="12" dur="500"/>
                                        <p:tgtEl>
                                          <p:spTgt spid="64518"/>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64519"/>
                                        </p:tgtEl>
                                        <p:attrNameLst>
                                          <p:attrName>style.visibility</p:attrName>
                                        </p:attrNameLst>
                                      </p:cBhvr>
                                      <p:to>
                                        <p:strVal val="visible"/>
                                      </p:to>
                                    </p:set>
                                    <p:animEffect transition="in" filter="fade">
                                      <p:cBhvr>
                                        <p:cTn id="15"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19"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How Do We Explain This?</a:t>
            </a:r>
            <a:endParaRPr lang="en-CA" sz="4800" dirty="0"/>
          </a:p>
        </p:txBody>
      </p:sp>
      <p:sp>
        <p:nvSpPr>
          <p:cNvPr id="3" name="TextBox 2"/>
          <p:cNvSpPr txBox="1"/>
          <p:nvPr/>
        </p:nvSpPr>
        <p:spPr>
          <a:xfrm>
            <a:off x="457200" y="5082025"/>
            <a:ext cx="357005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Learning Model #1</a:t>
            </a:r>
          </a:p>
        </p:txBody>
      </p:sp>
      <p:pic>
        <p:nvPicPr>
          <p:cNvPr id="5" name="Picture 2" descr="Image result"/>
          <p:cNvPicPr>
            <a:picLocks noChangeAspect="1" noChangeArrowheads="1"/>
          </p:cNvPicPr>
          <p:nvPr/>
        </p:nvPicPr>
        <p:blipFill rotWithShape="1">
          <a:blip r:embed="rId3" cstate="print"/>
          <a:srcRect l="18302" t="6448" r="18289" b="13767"/>
          <a:stretch/>
        </p:blipFill>
        <p:spPr bwMode="auto">
          <a:xfrm>
            <a:off x="5029168" y="2274831"/>
            <a:ext cx="3540868" cy="2807194"/>
          </a:xfrm>
          <a:prstGeom prst="rect">
            <a:avLst/>
          </a:prstGeom>
          <a:noFill/>
          <a:ln w="19050">
            <a:solidFill>
              <a:schemeClr val="tx1"/>
            </a:solidFill>
          </a:ln>
        </p:spPr>
      </p:pic>
      <p:cxnSp>
        <p:nvCxnSpPr>
          <p:cNvPr id="6" name="Straight Connector 5"/>
          <p:cNvCxnSpPr>
            <a:stCxn id="25" idx="0"/>
          </p:cNvCxnSpPr>
          <p:nvPr/>
        </p:nvCxnSpPr>
        <p:spPr bwMode="auto">
          <a:xfrm flipV="1">
            <a:off x="5590573" y="3707542"/>
            <a:ext cx="188539" cy="176866"/>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7" name="Straight Connector 6"/>
          <p:cNvCxnSpPr>
            <a:stCxn id="25" idx="3"/>
            <a:endCxn id="26" idx="1"/>
          </p:cNvCxnSpPr>
          <p:nvPr/>
        </p:nvCxnSpPr>
        <p:spPr bwMode="auto">
          <a:xfrm>
            <a:off x="5852689" y="4033482"/>
            <a:ext cx="165547" cy="158759"/>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8" name="Straight Connector 7"/>
          <p:cNvCxnSpPr>
            <a:stCxn id="27" idx="2"/>
            <a:endCxn id="26" idx="0"/>
          </p:cNvCxnSpPr>
          <p:nvPr/>
        </p:nvCxnSpPr>
        <p:spPr bwMode="auto">
          <a:xfrm>
            <a:off x="6036630" y="3742915"/>
            <a:ext cx="273613" cy="293093"/>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p:cNvCxnSpPr>
            <a:endCxn id="31" idx="2"/>
          </p:cNvCxnSpPr>
          <p:nvPr/>
        </p:nvCxnSpPr>
        <p:spPr bwMode="auto">
          <a:xfrm flipV="1">
            <a:off x="6042761" y="3294853"/>
            <a:ext cx="257518" cy="133913"/>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0" name="Straight Connector 9"/>
          <p:cNvCxnSpPr>
            <a:stCxn id="31" idx="3"/>
            <a:endCxn id="35" idx="0"/>
          </p:cNvCxnSpPr>
          <p:nvPr/>
        </p:nvCxnSpPr>
        <p:spPr bwMode="auto">
          <a:xfrm>
            <a:off x="6612979" y="3135673"/>
            <a:ext cx="198504" cy="27119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1" name="Straight Connector 10"/>
          <p:cNvCxnSpPr>
            <a:stCxn id="30" idx="3"/>
            <a:endCxn id="29" idx="0"/>
          </p:cNvCxnSpPr>
          <p:nvPr/>
        </p:nvCxnSpPr>
        <p:spPr bwMode="auto">
          <a:xfrm>
            <a:off x="7285131" y="2919222"/>
            <a:ext cx="219963" cy="271196"/>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2" name="Straight Connector 11"/>
          <p:cNvCxnSpPr>
            <a:stCxn id="29" idx="2"/>
            <a:endCxn id="34" idx="0"/>
          </p:cNvCxnSpPr>
          <p:nvPr/>
        </p:nvCxnSpPr>
        <p:spPr bwMode="auto">
          <a:xfrm>
            <a:off x="7505094" y="3508778"/>
            <a:ext cx="243722" cy="160022"/>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3" name="Straight Connector 12"/>
          <p:cNvCxnSpPr>
            <a:stCxn id="34" idx="2"/>
            <a:endCxn id="33" idx="0"/>
          </p:cNvCxnSpPr>
          <p:nvPr/>
        </p:nvCxnSpPr>
        <p:spPr bwMode="auto">
          <a:xfrm flipH="1">
            <a:off x="7651863" y="3987160"/>
            <a:ext cx="96953" cy="127173"/>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Straight Connector 13"/>
          <p:cNvCxnSpPr>
            <a:stCxn id="33" idx="1"/>
          </p:cNvCxnSpPr>
          <p:nvPr/>
        </p:nvCxnSpPr>
        <p:spPr bwMode="auto">
          <a:xfrm flipH="1">
            <a:off x="7181664" y="4294991"/>
            <a:ext cx="117261" cy="89697"/>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5" name="Straight Connector 14"/>
          <p:cNvCxnSpPr>
            <a:stCxn id="32" idx="2"/>
            <a:endCxn id="28" idx="0"/>
          </p:cNvCxnSpPr>
          <p:nvPr/>
        </p:nvCxnSpPr>
        <p:spPr bwMode="auto">
          <a:xfrm flipH="1">
            <a:off x="6905370" y="4165711"/>
            <a:ext cx="58629" cy="187815"/>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6" name="Straight Connector 15"/>
          <p:cNvCxnSpPr>
            <a:endCxn id="32" idx="0"/>
          </p:cNvCxnSpPr>
          <p:nvPr/>
        </p:nvCxnSpPr>
        <p:spPr bwMode="auto">
          <a:xfrm>
            <a:off x="6825278" y="3734495"/>
            <a:ext cx="138721" cy="112856"/>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V="1">
            <a:off x="7136445" y="3768223"/>
            <a:ext cx="68211" cy="80857"/>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8" name="Straight Connector 17"/>
          <p:cNvCxnSpPr>
            <a:stCxn id="32" idx="3"/>
            <a:endCxn id="34" idx="1"/>
          </p:cNvCxnSpPr>
          <p:nvPr/>
        </p:nvCxnSpPr>
        <p:spPr bwMode="auto">
          <a:xfrm flipV="1">
            <a:off x="7276699" y="3827980"/>
            <a:ext cx="159417" cy="178551"/>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9" name="Straight Connector 18"/>
          <p:cNvCxnSpPr>
            <a:stCxn id="33" idx="1"/>
            <a:endCxn id="25" idx="3"/>
          </p:cNvCxnSpPr>
          <p:nvPr/>
        </p:nvCxnSpPr>
        <p:spPr bwMode="auto">
          <a:xfrm flipH="1" flipV="1">
            <a:off x="5852689" y="4033482"/>
            <a:ext cx="1446236" cy="26150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0" name="Straight Connector 19"/>
          <p:cNvCxnSpPr>
            <a:stCxn id="33" idx="1"/>
            <a:endCxn id="31" idx="2"/>
          </p:cNvCxnSpPr>
          <p:nvPr/>
        </p:nvCxnSpPr>
        <p:spPr bwMode="auto">
          <a:xfrm flipH="1" flipV="1">
            <a:off x="6300279" y="3294853"/>
            <a:ext cx="998646" cy="1000137"/>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1" name="Straight Connector 20"/>
          <p:cNvCxnSpPr>
            <a:stCxn id="34" idx="1"/>
            <a:endCxn id="30" idx="2"/>
          </p:cNvCxnSpPr>
          <p:nvPr/>
        </p:nvCxnSpPr>
        <p:spPr bwMode="auto">
          <a:xfrm flipH="1" flipV="1">
            <a:off x="6972431" y="3078402"/>
            <a:ext cx="463685" cy="749578"/>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2" name="Straight Connector 21"/>
          <p:cNvCxnSpPr>
            <a:stCxn id="35" idx="1"/>
            <a:endCxn id="26" idx="0"/>
          </p:cNvCxnSpPr>
          <p:nvPr/>
        </p:nvCxnSpPr>
        <p:spPr bwMode="auto">
          <a:xfrm flipH="1">
            <a:off x="6310243" y="3566048"/>
            <a:ext cx="188540" cy="46996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23" name="Straight Connector 22"/>
          <p:cNvCxnSpPr>
            <a:stCxn id="35" idx="3"/>
            <a:endCxn id="33" idx="0"/>
          </p:cNvCxnSpPr>
          <p:nvPr/>
        </p:nvCxnSpPr>
        <p:spPr bwMode="auto">
          <a:xfrm>
            <a:off x="7124183" y="3566048"/>
            <a:ext cx="527680" cy="548285"/>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pSp>
        <p:nvGrpSpPr>
          <p:cNvPr id="24" name="Group 23"/>
          <p:cNvGrpSpPr/>
          <p:nvPr/>
        </p:nvGrpSpPr>
        <p:grpSpPr>
          <a:xfrm>
            <a:off x="5328457" y="2760042"/>
            <a:ext cx="2733059" cy="1963219"/>
            <a:chOff x="973777" y="1537856"/>
            <a:chExt cx="7057901" cy="4613562"/>
          </a:xfrm>
        </p:grpSpPr>
        <p:sp>
          <p:nvSpPr>
            <p:cNvPr id="25" name="Rounded Rectangle 5"/>
            <p:cNvSpPr/>
            <p:nvPr/>
          </p:nvSpPr>
          <p:spPr bwMode="auto">
            <a:xfrm>
              <a:off x="973777" y="4180114"/>
              <a:ext cx="1353787" cy="7006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 </a:t>
              </a: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a:t>
              </a: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motion</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Rounded Rectangle 6"/>
            <p:cNvSpPr/>
            <p:nvPr/>
          </p:nvSpPr>
          <p:spPr bwMode="auto">
            <a:xfrm>
              <a:off x="2755075" y="4536374"/>
              <a:ext cx="1508167" cy="734293"/>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Stronger wins</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ounded Rectangle 7"/>
            <p:cNvSpPr/>
            <p:nvPr/>
          </p:nvSpPr>
          <p:spPr bwMode="auto">
            <a:xfrm>
              <a:off x="1995054" y="3099461"/>
              <a:ext cx="1615045" cy="7481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R </a:t>
              </a: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 motion </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Rounded Rectangle 13"/>
            <p:cNvSpPr/>
            <p:nvPr/>
          </p:nvSpPr>
          <p:spPr bwMode="auto">
            <a:xfrm>
              <a:off x="4132614" y="5282542"/>
              <a:ext cx="1826822" cy="868876"/>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More effort = more resistance</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Rounded Rectangle 14"/>
            <p:cNvSpPr/>
            <p:nvPr/>
          </p:nvSpPr>
          <p:spPr bwMode="auto">
            <a:xfrm>
              <a:off x="5684322" y="2549238"/>
              <a:ext cx="1820883" cy="7481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Heavy things  resist</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0" name="Rounded Rectangle 15"/>
            <p:cNvSpPr/>
            <p:nvPr/>
          </p:nvSpPr>
          <p:spPr bwMode="auto">
            <a:xfrm>
              <a:off x="4411682" y="1537856"/>
              <a:ext cx="1615045" cy="7481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 spins</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Rounded Rectangle 16"/>
            <p:cNvSpPr/>
            <p:nvPr/>
          </p:nvSpPr>
          <p:spPr bwMode="auto">
            <a:xfrm>
              <a:off x="2675906" y="2046516"/>
              <a:ext cx="1615045" cy="7481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a:t>
              </a:r>
              <a:r>
                <a:rPr kumimoji="0" lang="en-US" sz="6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deflects</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Rounded Rectangle 17"/>
            <p:cNvSpPr/>
            <p:nvPr/>
          </p:nvSpPr>
          <p:spPr bwMode="auto">
            <a:xfrm>
              <a:off x="4389909" y="4093030"/>
              <a:ext cx="1615045" cy="7481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Change</a:t>
              </a:r>
              <a:r>
                <a:rPr kumimoji="0" lang="en-US" sz="6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takes time</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Rounded Rectangle 18"/>
            <p:cNvSpPr/>
            <p:nvPr/>
          </p:nvSpPr>
          <p:spPr bwMode="auto">
            <a:xfrm>
              <a:off x="6062349" y="4720439"/>
              <a:ext cx="1822868" cy="849088"/>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Objects</a:t>
              </a:r>
              <a:r>
                <a:rPr kumimoji="0" lang="en-US" sz="6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squish with force</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Rounded Rectangle 19"/>
            <p:cNvSpPr/>
            <p:nvPr/>
          </p:nvSpPr>
          <p:spPr bwMode="auto">
            <a:xfrm>
              <a:off x="6416633" y="3673435"/>
              <a:ext cx="1615045" cy="7481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Opposites cancel</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Rounded Rectangle 20"/>
            <p:cNvSpPr/>
            <p:nvPr/>
          </p:nvSpPr>
          <p:spPr bwMode="auto">
            <a:xfrm>
              <a:off x="3996047" y="3057897"/>
              <a:ext cx="1615045" cy="748145"/>
            </a:xfrm>
            <a:prstGeom prst="roundRect">
              <a:avLst>
                <a:gd name="adj" fmla="val 47369"/>
              </a:avLst>
            </a:prstGeom>
            <a:solidFill>
              <a:srgbClr val="000514">
                <a:alpha val="83922"/>
              </a:srgbClr>
            </a:solidFill>
            <a:ln w="190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Motion dies away</a:t>
              </a:r>
              <a:endParaRPr kumimoji="0" lang="en-CA" sz="6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cxnSp>
        <p:nvCxnSpPr>
          <p:cNvPr id="36" name="Straight Connector 35"/>
          <p:cNvCxnSpPr>
            <a:stCxn id="30" idx="2"/>
            <a:endCxn id="35" idx="0"/>
          </p:cNvCxnSpPr>
          <p:nvPr/>
        </p:nvCxnSpPr>
        <p:spPr bwMode="auto">
          <a:xfrm flipH="1">
            <a:off x="6811483" y="3078402"/>
            <a:ext cx="160948" cy="328466"/>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8" name="TextBox 37"/>
          <p:cNvSpPr txBox="1"/>
          <p:nvPr/>
        </p:nvSpPr>
        <p:spPr>
          <a:xfrm>
            <a:off x="5014576" y="5108976"/>
            <a:ext cx="357005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Learning Model #2</a:t>
            </a:r>
          </a:p>
        </p:txBody>
      </p:sp>
      <p:sp>
        <p:nvSpPr>
          <p:cNvPr id="40" name="TextBox 39"/>
          <p:cNvSpPr txBox="1"/>
          <p:nvPr/>
        </p:nvSpPr>
        <p:spPr>
          <a:xfrm>
            <a:off x="515117" y="1627724"/>
            <a:ext cx="3570051"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“Passive Vessel”</a:t>
            </a:r>
          </a:p>
        </p:txBody>
      </p:sp>
      <p:sp>
        <p:nvSpPr>
          <p:cNvPr id="41" name="TextBox 40"/>
          <p:cNvSpPr txBox="1"/>
          <p:nvPr/>
        </p:nvSpPr>
        <p:spPr>
          <a:xfrm>
            <a:off x="4799996" y="1627724"/>
            <a:ext cx="3881493"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Cognitive Resources</a:t>
            </a:r>
            <a:endParaRPr lang="en-US" sz="2800" b="1" dirty="0">
              <a:latin typeface="Arial" panose="020B0604020202020204" pitchFamily="34" charset="0"/>
              <a:cs typeface="Arial" panose="020B0604020202020204" pitchFamily="34" charset="0"/>
            </a:endParaRPr>
          </a:p>
        </p:txBody>
      </p:sp>
      <p:pic>
        <p:nvPicPr>
          <p:cNvPr id="44" name="Picture 2" descr="Image result"/>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8961" t="1147" r="22432" b="58408"/>
          <a:stretch/>
        </p:blipFill>
        <p:spPr bwMode="auto">
          <a:xfrm>
            <a:off x="316436" y="2206403"/>
            <a:ext cx="3967414" cy="28815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4250879"/>
      </p:ext>
    </p:extLst>
  </p:cSld>
  <p:clrMapOvr>
    <a:masterClrMapping/>
  </p:clrMapOvr>
  <p:transition spd="med"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66000"/>
                    </a14:imgEffect>
                  </a14:imgLayer>
                </a14:imgProps>
              </a:ext>
            </a:extLst>
          </a:blip>
          <a:srcRect l="18302" t="3290" r="18289" b="1376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a:t>Wiring Problem</a:t>
            </a:r>
            <a:endParaRPr lang="en-CA" dirty="0"/>
          </a:p>
        </p:txBody>
      </p:sp>
      <p:sp>
        <p:nvSpPr>
          <p:cNvPr id="37" name="Content Placeholder 36"/>
          <p:cNvSpPr>
            <a:spLocks noGrp="1"/>
          </p:cNvSpPr>
          <p:nvPr>
            <p:ph idx="1"/>
          </p:nvPr>
        </p:nvSpPr>
        <p:spPr>
          <a:xfrm>
            <a:off x="233916" y="1140031"/>
            <a:ext cx="8676168" cy="1794555"/>
          </a:xfrm>
          <a:noFill/>
        </p:spPr>
        <p:txBody>
          <a:bodyPr/>
          <a:lstStyle/>
          <a:p>
            <a:pPr marL="0" indent="0" algn="ctr">
              <a:buNone/>
            </a:pPr>
            <a:r>
              <a:rPr lang="en-US" sz="3600" dirty="0"/>
              <a:t>We make sense of </a:t>
            </a:r>
            <a:r>
              <a:rPr lang="en-US" sz="3600" dirty="0">
                <a:solidFill>
                  <a:srgbClr val="92D050"/>
                </a:solidFill>
              </a:rPr>
              <a:t>new ideas </a:t>
            </a:r>
            <a:r>
              <a:rPr lang="en-US" sz="3600" dirty="0"/>
              <a:t>by making connections to </a:t>
            </a:r>
            <a:r>
              <a:rPr lang="en-US" sz="3600" dirty="0">
                <a:solidFill>
                  <a:srgbClr val="92D050"/>
                </a:solidFill>
              </a:rPr>
              <a:t>pre-existing</a:t>
            </a:r>
            <a:r>
              <a:rPr lang="en-US" sz="3600" dirty="0"/>
              <a:t> ideas.</a:t>
            </a:r>
          </a:p>
          <a:p>
            <a:pPr marL="0" indent="0" algn="ctr">
              <a:buNone/>
            </a:pPr>
            <a:endParaRPr lang="en-US" sz="3600" dirty="0"/>
          </a:p>
          <a:p>
            <a:pPr>
              <a:buNone/>
            </a:pPr>
            <a:endParaRPr lang="en-CA" sz="3600" dirty="0"/>
          </a:p>
        </p:txBody>
      </p:sp>
      <p:grpSp>
        <p:nvGrpSpPr>
          <p:cNvPr id="3" name="Group 2"/>
          <p:cNvGrpSpPr/>
          <p:nvPr/>
        </p:nvGrpSpPr>
        <p:grpSpPr>
          <a:xfrm>
            <a:off x="120502" y="2934586"/>
            <a:ext cx="8172896" cy="3710763"/>
            <a:chOff x="120502" y="2934586"/>
            <a:chExt cx="8172896" cy="3710763"/>
          </a:xfrm>
        </p:grpSpPr>
        <p:sp>
          <p:nvSpPr>
            <p:cNvPr id="6" name="Content Placeholder 36"/>
            <p:cNvSpPr txBox="1">
              <a:spLocks/>
            </p:cNvSpPr>
            <p:nvPr/>
          </p:nvSpPr>
          <p:spPr bwMode="auto">
            <a:xfrm>
              <a:off x="120502" y="2934586"/>
              <a:ext cx="5235269" cy="371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b="1">
                  <a:solidFill>
                    <a:schemeClr val="tx1"/>
                  </a:solidFill>
                  <a:effectLst>
                    <a:outerShdw blurRad="38100" dist="38100" dir="2700000" algn="tl">
                      <a:srgbClr val="000000"/>
                    </a:outerShdw>
                  </a:effectLst>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b="1">
                  <a:solidFill>
                    <a:schemeClr val="tx1"/>
                  </a:solidFill>
                  <a:effectLst>
                    <a:outerShdw blurRad="38100" dist="38100" dir="2700000" algn="tl">
                      <a:srgbClr val="000000"/>
                    </a:outerShdw>
                  </a:effectLst>
                  <a:latin typeface="Arial" pitchFamily="34" charset="0"/>
                  <a:cs typeface="Arial" pitchFamily="34" charset="0"/>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b="1">
                  <a:solidFill>
                    <a:schemeClr val="tx1"/>
                  </a:solidFill>
                  <a:effectLst>
                    <a:outerShdw blurRad="38100" dist="38100" dir="2700000" algn="tl">
                      <a:srgbClr val="000000"/>
                    </a:outerShdw>
                  </a:effectLst>
                  <a:latin typeface="Arial" pitchFamily="34" charset="0"/>
                  <a:cs typeface="Arial"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b="1">
                  <a:solidFill>
                    <a:schemeClr val="tx1"/>
                  </a:solidFill>
                  <a:effectLst>
                    <a:outerShdw blurRad="38100" dist="38100" dir="2700000" algn="tl">
                      <a:srgbClr val="000000"/>
                    </a:outerShdw>
                  </a:effectLst>
                  <a:latin typeface="Arial" pitchFamily="34" charset="0"/>
                  <a:cs typeface="Arial" pitchFamily="34"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b="1">
                  <a:solidFill>
                    <a:schemeClr val="tx1"/>
                  </a:solidFill>
                  <a:effectLst>
                    <a:outerShdw blurRad="38100" dist="38100" dir="2700000" algn="tl">
                      <a:srgbClr val="000000"/>
                    </a:outerShdw>
                  </a:effectLst>
                  <a:latin typeface="Arial" pitchFamily="34" charset="0"/>
                  <a:cs typeface="Arial" pitchFamily="34"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spcBef>
                  <a:spcPts val="0"/>
                </a:spcBef>
                <a:buNone/>
              </a:pPr>
              <a:r>
                <a:rPr lang="en-US" sz="3600" dirty="0"/>
                <a:t>If pre-existing ideas </a:t>
              </a:r>
            </a:p>
            <a:p>
              <a:pPr marL="0" indent="0" algn="ctr">
                <a:spcBef>
                  <a:spcPts val="0"/>
                </a:spcBef>
                <a:buNone/>
              </a:pPr>
              <a:r>
                <a:rPr lang="en-US" sz="3600" dirty="0"/>
                <a:t>are not ready, students</a:t>
              </a:r>
            </a:p>
            <a:p>
              <a:pPr marL="0" indent="0" algn="ctr">
                <a:spcBef>
                  <a:spcPts val="0"/>
                </a:spcBef>
                <a:buNone/>
              </a:pPr>
              <a:r>
                <a:rPr lang="en-US" sz="3600" dirty="0">
                  <a:solidFill>
                    <a:srgbClr val="FFD629"/>
                  </a:solidFill>
                </a:rPr>
                <a:t>cannot make use </a:t>
              </a:r>
            </a:p>
            <a:p>
              <a:pPr marL="0" indent="0" algn="ctr">
                <a:spcBef>
                  <a:spcPts val="0"/>
                </a:spcBef>
                <a:buNone/>
              </a:pPr>
              <a:r>
                <a:rPr lang="en-US" sz="3600" dirty="0"/>
                <a:t>of expert knowledge.</a:t>
              </a:r>
            </a:p>
            <a:p>
              <a:pPr marL="0" indent="0" algn="ctr">
                <a:buFont typeface="Wingdings" pitchFamily="2" charset="2"/>
                <a:buNone/>
              </a:pPr>
              <a:endParaRPr lang="en-US" sz="3600" kern="0" dirty="0"/>
            </a:p>
            <a:p>
              <a:pPr algn="ctr">
                <a:buFont typeface="Wingdings" pitchFamily="2" charset="2"/>
                <a:buNone/>
              </a:pPr>
              <a:endParaRPr lang="en-CA" sz="3600" kern="0" dirty="0"/>
            </a:p>
          </p:txBody>
        </p:sp>
        <p:pic>
          <p:nvPicPr>
            <p:cNvPr id="1026" name="Picture 2" descr="Image result"/>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22953" t="36476"/>
            <a:stretch/>
          </p:blipFill>
          <p:spPr bwMode="auto">
            <a:xfrm rot="16200000">
              <a:off x="5207384" y="3395405"/>
              <a:ext cx="3382903" cy="278912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185935489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a:t>Instructional Challenge</a:t>
            </a:r>
            <a:endParaRPr lang="en-CA" dirty="0"/>
          </a:p>
        </p:txBody>
      </p:sp>
      <p:sp>
        <p:nvSpPr>
          <p:cNvPr id="37" name="Content Placeholder 36"/>
          <p:cNvSpPr>
            <a:spLocks noGrp="1"/>
          </p:cNvSpPr>
          <p:nvPr>
            <p:ph idx="1"/>
          </p:nvPr>
        </p:nvSpPr>
        <p:spPr>
          <a:xfrm>
            <a:off x="233916" y="1140031"/>
            <a:ext cx="8676168" cy="5462787"/>
          </a:xfrm>
          <a:solidFill>
            <a:srgbClr val="000000">
              <a:alpha val="67843"/>
            </a:srgbClr>
          </a:solidFill>
        </p:spPr>
        <p:txBody>
          <a:bodyPr/>
          <a:lstStyle/>
          <a:p>
            <a:pPr marL="0" indent="0" algn="ctr">
              <a:spcBef>
                <a:spcPts val="0"/>
              </a:spcBef>
              <a:buNone/>
            </a:pPr>
            <a:r>
              <a:rPr lang="en-US" sz="3600" dirty="0"/>
              <a:t>Students arrive in our classes with their brains </a:t>
            </a:r>
            <a:r>
              <a:rPr lang="en-US" sz="3600" dirty="0">
                <a:solidFill>
                  <a:srgbClr val="FFFF00"/>
                </a:solidFill>
              </a:rPr>
              <a:t>prewired</a:t>
            </a:r>
            <a:r>
              <a:rPr lang="en-US" sz="3600" dirty="0"/>
              <a:t> based on their </a:t>
            </a:r>
            <a:r>
              <a:rPr lang="en-US" sz="3600" dirty="0" smtClean="0">
                <a:solidFill>
                  <a:srgbClr val="92D050"/>
                </a:solidFill>
              </a:rPr>
              <a:t>life experiences</a:t>
            </a:r>
            <a:endParaRPr lang="en-US" sz="3600" dirty="0"/>
          </a:p>
          <a:p>
            <a:pPr marL="0" indent="0" algn="ctr">
              <a:spcBef>
                <a:spcPts val="0"/>
              </a:spcBef>
              <a:buNone/>
            </a:pPr>
            <a:r>
              <a:rPr lang="en-US" sz="3600" dirty="0"/>
              <a:t>and </a:t>
            </a:r>
            <a:r>
              <a:rPr lang="en-US" sz="3600" dirty="0">
                <a:solidFill>
                  <a:srgbClr val="92D050"/>
                </a:solidFill>
              </a:rPr>
              <a:t>prior schooling</a:t>
            </a:r>
            <a:r>
              <a:rPr lang="en-US" sz="3600" dirty="0"/>
              <a:t>.</a:t>
            </a:r>
          </a:p>
          <a:p>
            <a:pPr marL="0" indent="0" algn="ctr">
              <a:spcBef>
                <a:spcPts val="0"/>
              </a:spcBef>
              <a:buNone/>
            </a:pPr>
            <a:endParaRPr lang="en-US" sz="3600" dirty="0"/>
          </a:p>
          <a:p>
            <a:pPr marL="0" indent="0" algn="ctr">
              <a:spcBef>
                <a:spcPts val="0"/>
              </a:spcBef>
              <a:buNone/>
            </a:pPr>
            <a:r>
              <a:rPr lang="en-US" sz="3600" dirty="0"/>
              <a:t>Educators must understand these initial conditions </a:t>
            </a:r>
          </a:p>
          <a:p>
            <a:pPr marL="0" indent="0" algn="ctr">
              <a:spcBef>
                <a:spcPts val="0"/>
              </a:spcBef>
              <a:buNone/>
            </a:pPr>
            <a:r>
              <a:rPr lang="en-US" sz="3600" dirty="0"/>
              <a:t>to successfully teach</a:t>
            </a:r>
          </a:p>
          <a:p>
            <a:pPr marL="0" indent="0" algn="ctr">
              <a:spcBef>
                <a:spcPts val="0"/>
              </a:spcBef>
              <a:buNone/>
            </a:pPr>
            <a:r>
              <a:rPr lang="en-US" sz="3600" dirty="0">
                <a:solidFill>
                  <a:srgbClr val="FFD629"/>
                </a:solidFill>
              </a:rPr>
              <a:t>for students to learn</a:t>
            </a:r>
            <a:r>
              <a:rPr lang="en-US" sz="3600" dirty="0"/>
              <a:t>.</a:t>
            </a:r>
          </a:p>
          <a:p>
            <a:pPr>
              <a:buNone/>
            </a:pPr>
            <a:endParaRPr lang="en-CA" sz="3600" dirty="0"/>
          </a:p>
        </p:txBody>
      </p:sp>
      <p:cxnSp>
        <p:nvCxnSpPr>
          <p:cNvPr id="4" name="Straight Connector 3"/>
          <p:cNvCxnSpPr/>
          <p:nvPr/>
        </p:nvCxnSpPr>
        <p:spPr bwMode="auto">
          <a:xfrm>
            <a:off x="2133600" y="5334000"/>
            <a:ext cx="4876800" cy="0"/>
          </a:xfrm>
          <a:prstGeom prst="line">
            <a:avLst/>
          </a:prstGeom>
          <a:ln w="7620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356886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xEl>
                                              <p:pRg st="3" end="3"/>
                                            </p:txEl>
                                          </p:spTgt>
                                        </p:tgtEl>
                                        <p:attrNameLst>
                                          <p:attrName>style.visibility</p:attrName>
                                        </p:attrNameLst>
                                      </p:cBhvr>
                                      <p:to>
                                        <p:strVal val="visible"/>
                                      </p:to>
                                    </p:set>
                                    <p:animEffect transition="in" filter="fade">
                                      <p:cBhvr>
                                        <p:cTn id="15" dur="500"/>
                                        <p:tgtEl>
                                          <p:spTgt spid="3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xEl>
                                              <p:pRg st="4" end="4"/>
                                            </p:txEl>
                                          </p:spTgt>
                                        </p:tgtEl>
                                        <p:attrNameLst>
                                          <p:attrName>style.visibility</p:attrName>
                                        </p:attrNameLst>
                                      </p:cBhvr>
                                      <p:to>
                                        <p:strVal val="visible"/>
                                      </p:to>
                                    </p:set>
                                    <p:animEffect transition="in" filter="fade">
                                      <p:cBhvr>
                                        <p:cTn id="18" dur="500"/>
                                        <p:tgtEl>
                                          <p:spTgt spid="3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
                                            <p:txEl>
                                              <p:pRg st="5" end="5"/>
                                            </p:txEl>
                                          </p:spTgt>
                                        </p:tgtEl>
                                        <p:attrNameLst>
                                          <p:attrName>style.visibility</p:attrName>
                                        </p:attrNameLst>
                                      </p:cBhvr>
                                      <p:to>
                                        <p:strVal val="visible"/>
                                      </p:to>
                                    </p:set>
                                    <p:animEffect transition="in" filter="fade">
                                      <p:cBhvr>
                                        <p:cTn id="23" dur="500"/>
                                        <p:tgtEl>
                                          <p:spTgt spid="37">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Novice</a:t>
            </a:r>
            <a:endParaRPr lang="en-CA" sz="4800" dirty="0"/>
          </a:p>
        </p:txBody>
      </p:sp>
      <p:grpSp>
        <p:nvGrpSpPr>
          <p:cNvPr id="4" name="Group 3"/>
          <p:cNvGrpSpPr/>
          <p:nvPr/>
        </p:nvGrpSpPr>
        <p:grpSpPr>
          <a:xfrm>
            <a:off x="2645923" y="1984443"/>
            <a:ext cx="6498077" cy="4873558"/>
            <a:chOff x="0" y="1"/>
            <a:chExt cx="9144000" cy="685800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1"/>
              <a:ext cx="9144000" cy="6858000"/>
            </a:xfrm>
            <a:prstGeom prst="rect">
              <a:avLst/>
            </a:prstGeom>
            <a:noFill/>
            <a:ln w="57150">
              <a:noFill/>
            </a:ln>
          </p:spPr>
        </p:pic>
        <p:cxnSp>
          <p:nvCxnSpPr>
            <p:cNvPr id="9" name="Straight Connector 8"/>
            <p:cNvCxnSpPr>
              <a:stCxn id="6" idx="0"/>
            </p:cNvCxnSpPr>
            <p:nvPr/>
          </p:nvCxnSpPr>
          <p:spPr bwMode="auto">
            <a:xfrm flipV="1">
              <a:off x="1650671" y="3764478"/>
              <a:ext cx="486887" cy="415636"/>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1" name="Straight Connector 10"/>
            <p:cNvCxnSpPr>
              <a:stCxn id="8" idx="2"/>
              <a:endCxn id="7" idx="0"/>
            </p:cNvCxnSpPr>
            <p:nvPr/>
          </p:nvCxnSpPr>
          <p:spPr bwMode="auto">
            <a:xfrm>
              <a:off x="2802577" y="3847606"/>
              <a:ext cx="706582" cy="68876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29" name="Straight Connector 28"/>
            <p:cNvCxnSpPr>
              <a:stCxn id="17" idx="3"/>
              <a:endCxn id="21" idx="0"/>
            </p:cNvCxnSpPr>
            <p:nvPr/>
          </p:nvCxnSpPr>
          <p:spPr bwMode="auto">
            <a:xfrm>
              <a:off x="4290951" y="2420589"/>
              <a:ext cx="512619" cy="63730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5" name="Straight Connector 34"/>
            <p:cNvCxnSpPr>
              <a:stCxn id="15" idx="2"/>
              <a:endCxn id="20" idx="0"/>
            </p:cNvCxnSpPr>
            <p:nvPr/>
          </p:nvCxnSpPr>
          <p:spPr bwMode="auto">
            <a:xfrm>
              <a:off x="6594764" y="3297383"/>
              <a:ext cx="629392" cy="37605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42" name="Straight Connector 41"/>
            <p:cNvCxnSpPr>
              <a:stCxn id="19" idx="1"/>
            </p:cNvCxnSpPr>
            <p:nvPr/>
          </p:nvCxnSpPr>
          <p:spPr bwMode="auto">
            <a:xfrm flipH="1">
              <a:off x="5759533" y="5144983"/>
              <a:ext cx="302816" cy="21078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45" name="Straight Connector 44"/>
            <p:cNvCxnSpPr>
              <a:stCxn id="18" idx="2"/>
              <a:endCxn id="14" idx="0"/>
            </p:cNvCxnSpPr>
            <p:nvPr/>
          </p:nvCxnSpPr>
          <p:spPr bwMode="auto">
            <a:xfrm flipH="1">
              <a:off x="5046025" y="4841175"/>
              <a:ext cx="151407" cy="441367"/>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48" name="Straight Connector 47"/>
            <p:cNvCxnSpPr>
              <a:endCxn id="18" idx="0"/>
            </p:cNvCxnSpPr>
            <p:nvPr/>
          </p:nvCxnSpPr>
          <p:spPr bwMode="auto">
            <a:xfrm>
              <a:off x="4839196" y="3827818"/>
              <a:ext cx="358236" cy="265212"/>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nvGrpSpPr>
            <p:cNvPr id="3" name="Group 70"/>
            <p:cNvGrpSpPr/>
            <p:nvPr/>
          </p:nvGrpSpPr>
          <p:grpSpPr>
            <a:xfrm>
              <a:off x="973777" y="1537856"/>
              <a:ext cx="7057901" cy="4613562"/>
              <a:chOff x="973777" y="1537856"/>
              <a:chExt cx="7057901" cy="4613562"/>
            </a:xfrm>
          </p:grpSpPr>
          <p:sp>
            <p:nvSpPr>
              <p:cNvPr id="6" name="Rounded Rectangle 5"/>
              <p:cNvSpPr/>
              <p:nvPr/>
            </p:nvSpPr>
            <p:spPr bwMode="auto">
              <a:xfrm>
                <a:off x="973777" y="4180114"/>
                <a:ext cx="1353787" cy="7006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 </a:t>
                </a: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a:t>
                </a: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motion</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bwMode="auto">
              <a:xfrm>
                <a:off x="2755075" y="4536374"/>
                <a:ext cx="1508167" cy="734293"/>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Stronger wins</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bwMode="auto">
              <a:xfrm>
                <a:off x="1995054" y="3099461"/>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R </a:t>
                </a: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 motion </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ounded Rectangle 13"/>
              <p:cNvSpPr/>
              <p:nvPr/>
            </p:nvSpPr>
            <p:spPr bwMode="auto">
              <a:xfrm>
                <a:off x="4132614" y="5282542"/>
                <a:ext cx="1826822" cy="868876"/>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More effort = more resistance</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ounded Rectangle 14"/>
              <p:cNvSpPr/>
              <p:nvPr/>
            </p:nvSpPr>
            <p:spPr bwMode="auto">
              <a:xfrm>
                <a:off x="5684322" y="2549238"/>
                <a:ext cx="1820883"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Heavy things  resist</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ounded Rectangle 15"/>
              <p:cNvSpPr/>
              <p:nvPr/>
            </p:nvSpPr>
            <p:spPr bwMode="auto">
              <a:xfrm>
                <a:off x="4411682" y="153785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 spins</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Rounded Rectangle 16"/>
              <p:cNvSpPr/>
              <p:nvPr/>
            </p:nvSpPr>
            <p:spPr bwMode="auto">
              <a:xfrm>
                <a:off x="2675906" y="204651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a:t>
                </a:r>
                <a:r>
                  <a:rPr kumimoji="0" lang="en-US" sz="12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deflects</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ounded Rectangle 17"/>
              <p:cNvSpPr/>
              <p:nvPr/>
            </p:nvSpPr>
            <p:spPr bwMode="auto">
              <a:xfrm>
                <a:off x="4389909" y="4093030"/>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Change</a:t>
                </a:r>
                <a:r>
                  <a:rPr kumimoji="0" lang="en-US" sz="12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takes time</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Rounded Rectangle 18"/>
              <p:cNvSpPr/>
              <p:nvPr/>
            </p:nvSpPr>
            <p:spPr bwMode="auto">
              <a:xfrm>
                <a:off x="6062349" y="4720439"/>
                <a:ext cx="1822868" cy="849088"/>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Objects</a:t>
                </a:r>
                <a:r>
                  <a:rPr kumimoji="0" lang="en-US" sz="12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squish with force</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Rounded Rectangle 19"/>
              <p:cNvSpPr/>
              <p:nvPr/>
            </p:nvSpPr>
            <p:spPr bwMode="auto">
              <a:xfrm>
                <a:off x="6416633" y="3673435"/>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Opposites cancel</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ounded Rectangle 20"/>
              <p:cNvSpPr/>
              <p:nvPr/>
            </p:nvSpPr>
            <p:spPr bwMode="auto">
              <a:xfrm>
                <a:off x="3996047" y="3057897"/>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Motion dies away</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cxnSp>
          <p:nvCxnSpPr>
            <p:cNvPr id="88" name="Straight Connector 87"/>
            <p:cNvCxnSpPr>
              <a:stCxn id="16" idx="2"/>
              <a:endCxn id="21" idx="0"/>
            </p:cNvCxnSpPr>
            <p:nvPr/>
          </p:nvCxnSpPr>
          <p:spPr bwMode="auto">
            <a:xfrm flipH="1">
              <a:off x="4803570" y="2286001"/>
              <a:ext cx="415635" cy="771896"/>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pic>
        <p:nvPicPr>
          <p:cNvPr id="115716" name="Picture 4" descr="C:\Users\Chris\Documents\Presentations\McMaster Physics\pinky.gif"/>
          <p:cNvPicPr>
            <a:picLocks noChangeAspect="1" noChangeArrowheads="1"/>
          </p:cNvPicPr>
          <p:nvPr/>
        </p:nvPicPr>
        <p:blipFill>
          <a:blip r:embed="rId4" cstate="print"/>
          <a:srcRect/>
          <a:stretch>
            <a:fillRect/>
          </a:stretch>
        </p:blipFill>
        <p:spPr bwMode="auto">
          <a:xfrm>
            <a:off x="6776468" y="0"/>
            <a:ext cx="2367532" cy="2980706"/>
          </a:xfrm>
          <a:prstGeom prst="rect">
            <a:avLst/>
          </a:prstGeom>
          <a:noFill/>
        </p:spPr>
      </p:pic>
      <p:sp>
        <p:nvSpPr>
          <p:cNvPr id="25" name="Content Placeholder 24"/>
          <p:cNvSpPr>
            <a:spLocks noGrp="1"/>
          </p:cNvSpPr>
          <p:nvPr>
            <p:ph idx="1"/>
          </p:nvPr>
        </p:nvSpPr>
        <p:spPr>
          <a:xfrm>
            <a:off x="0" y="937549"/>
            <a:ext cx="3319644" cy="5920451"/>
          </a:xfrm>
        </p:spPr>
        <p:txBody>
          <a:bodyPr/>
          <a:lstStyle/>
          <a:p>
            <a:r>
              <a:rPr lang="en-US" dirty="0"/>
              <a:t>Scientific knowledge fragmented</a:t>
            </a:r>
          </a:p>
          <a:p>
            <a:r>
              <a:rPr lang="en-US" dirty="0"/>
              <a:t>Little context</a:t>
            </a:r>
          </a:p>
          <a:p>
            <a:r>
              <a:rPr lang="en-US" dirty="0"/>
              <a:t>Unique configuration</a:t>
            </a:r>
            <a:endParaRPr lang="en-GB" dirty="0"/>
          </a:p>
          <a:p>
            <a:r>
              <a:rPr lang="en-GB" dirty="0"/>
              <a:t>Fewer useful “hooks” to attach new </a:t>
            </a:r>
            <a:r>
              <a:rPr lang="en-US" dirty="0"/>
              <a:t>ideas</a:t>
            </a:r>
          </a:p>
          <a:p>
            <a:endParaRPr lang="en-US" dirty="0"/>
          </a:p>
          <a:p>
            <a:endParaRPr lang="en-CA"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animEffect transition="in" filter="fade">
                                      <p:cBhvr>
                                        <p:cTn id="22"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The Expert</a:t>
            </a:r>
            <a:endParaRPr lang="en-CA" sz="5400" dirty="0"/>
          </a:p>
        </p:txBody>
      </p:sp>
      <p:grpSp>
        <p:nvGrpSpPr>
          <p:cNvPr id="5" name="Group 4"/>
          <p:cNvGrpSpPr/>
          <p:nvPr/>
        </p:nvGrpSpPr>
        <p:grpSpPr>
          <a:xfrm>
            <a:off x="304799" y="2156074"/>
            <a:ext cx="6285053" cy="4713790"/>
            <a:chOff x="0" y="1"/>
            <a:chExt cx="9144000" cy="685800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1"/>
              <a:ext cx="9144000" cy="6858000"/>
            </a:xfrm>
            <a:prstGeom prst="rect">
              <a:avLst/>
            </a:prstGeom>
            <a:noFill/>
          </p:spPr>
        </p:pic>
        <p:cxnSp>
          <p:nvCxnSpPr>
            <p:cNvPr id="9" name="Straight Connector 8"/>
            <p:cNvCxnSpPr>
              <a:stCxn id="6" idx="0"/>
            </p:cNvCxnSpPr>
            <p:nvPr/>
          </p:nvCxnSpPr>
          <p:spPr bwMode="auto">
            <a:xfrm flipV="1">
              <a:off x="1650671" y="3764478"/>
              <a:ext cx="486887" cy="41563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0" name="Straight Connector 9"/>
            <p:cNvCxnSpPr>
              <a:stCxn id="6" idx="3"/>
              <a:endCxn id="7" idx="1"/>
            </p:cNvCxnSpPr>
            <p:nvPr/>
          </p:nvCxnSpPr>
          <p:spPr bwMode="auto">
            <a:xfrm>
              <a:off x="2327564" y="4530437"/>
              <a:ext cx="427511" cy="373084"/>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1" name="Straight Connector 10"/>
            <p:cNvCxnSpPr>
              <a:stCxn id="8" idx="2"/>
              <a:endCxn id="7" idx="0"/>
            </p:cNvCxnSpPr>
            <p:nvPr/>
          </p:nvCxnSpPr>
          <p:spPr bwMode="auto">
            <a:xfrm>
              <a:off x="2802577" y="3847606"/>
              <a:ext cx="706582" cy="68876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2" name="Straight Connector 21"/>
            <p:cNvCxnSpPr>
              <a:endCxn id="17" idx="2"/>
            </p:cNvCxnSpPr>
            <p:nvPr/>
          </p:nvCxnSpPr>
          <p:spPr bwMode="auto">
            <a:xfrm flipV="1">
              <a:off x="2818410" y="2794661"/>
              <a:ext cx="665019" cy="3146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9" name="Straight Connector 28"/>
            <p:cNvCxnSpPr>
              <a:stCxn id="17" idx="3"/>
              <a:endCxn id="21" idx="0"/>
            </p:cNvCxnSpPr>
            <p:nvPr/>
          </p:nvCxnSpPr>
          <p:spPr bwMode="auto">
            <a:xfrm>
              <a:off x="4290951" y="2420589"/>
              <a:ext cx="512619" cy="63730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32" name="Straight Connector 31"/>
            <p:cNvCxnSpPr>
              <a:stCxn id="16" idx="3"/>
              <a:endCxn id="15" idx="0"/>
            </p:cNvCxnSpPr>
            <p:nvPr/>
          </p:nvCxnSpPr>
          <p:spPr bwMode="auto">
            <a:xfrm>
              <a:off x="6026727" y="1911929"/>
              <a:ext cx="568037" cy="63730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5" name="Straight Connector 34"/>
            <p:cNvCxnSpPr>
              <a:stCxn id="15" idx="2"/>
              <a:endCxn id="20" idx="0"/>
            </p:cNvCxnSpPr>
            <p:nvPr/>
          </p:nvCxnSpPr>
          <p:spPr bwMode="auto">
            <a:xfrm>
              <a:off x="6594764" y="3297383"/>
              <a:ext cx="629392" cy="37605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9" name="Straight Connector 38"/>
            <p:cNvCxnSpPr>
              <a:stCxn id="20" idx="2"/>
              <a:endCxn id="19" idx="0"/>
            </p:cNvCxnSpPr>
            <p:nvPr/>
          </p:nvCxnSpPr>
          <p:spPr bwMode="auto">
            <a:xfrm flipH="1">
              <a:off x="6973783" y="4421580"/>
              <a:ext cx="250373" cy="29885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2" name="Straight Connector 41"/>
            <p:cNvCxnSpPr>
              <a:stCxn id="19" idx="1"/>
            </p:cNvCxnSpPr>
            <p:nvPr/>
          </p:nvCxnSpPr>
          <p:spPr bwMode="auto">
            <a:xfrm flipH="1">
              <a:off x="5759533" y="5144983"/>
              <a:ext cx="302816" cy="21078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5" name="Straight Connector 44"/>
            <p:cNvCxnSpPr>
              <a:stCxn id="18" idx="2"/>
              <a:endCxn id="14" idx="0"/>
            </p:cNvCxnSpPr>
            <p:nvPr/>
          </p:nvCxnSpPr>
          <p:spPr bwMode="auto">
            <a:xfrm flipH="1">
              <a:off x="5046025" y="4841175"/>
              <a:ext cx="151407" cy="44136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8" name="Straight Connector 47"/>
            <p:cNvCxnSpPr>
              <a:endCxn id="18" idx="0"/>
            </p:cNvCxnSpPr>
            <p:nvPr/>
          </p:nvCxnSpPr>
          <p:spPr bwMode="auto">
            <a:xfrm>
              <a:off x="4839196" y="3827818"/>
              <a:ext cx="358236" cy="26521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50" name="Straight Connector 49"/>
            <p:cNvCxnSpPr/>
            <p:nvPr/>
          </p:nvCxnSpPr>
          <p:spPr bwMode="auto">
            <a:xfrm flipV="1">
              <a:off x="5642759" y="3241964"/>
              <a:ext cx="176150" cy="190013"/>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52" name="Straight Connector 51"/>
            <p:cNvCxnSpPr>
              <a:stCxn id="18" idx="3"/>
              <a:endCxn id="20" idx="1"/>
            </p:cNvCxnSpPr>
            <p:nvPr/>
          </p:nvCxnSpPr>
          <p:spPr bwMode="auto">
            <a:xfrm flipV="1">
              <a:off x="6004954" y="4047508"/>
              <a:ext cx="411679" cy="4195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5" name="Straight Connector 54"/>
            <p:cNvCxnSpPr>
              <a:stCxn id="19" idx="1"/>
              <a:endCxn id="6" idx="3"/>
            </p:cNvCxnSpPr>
            <p:nvPr/>
          </p:nvCxnSpPr>
          <p:spPr bwMode="auto">
            <a:xfrm flipH="1" flipV="1">
              <a:off x="2327564" y="4530437"/>
              <a:ext cx="3734785" cy="61454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8" name="Straight Connector 57"/>
            <p:cNvCxnSpPr>
              <a:stCxn id="19" idx="1"/>
              <a:endCxn id="17" idx="2"/>
            </p:cNvCxnSpPr>
            <p:nvPr/>
          </p:nvCxnSpPr>
          <p:spPr bwMode="auto">
            <a:xfrm flipH="1" flipV="1">
              <a:off x="3483429" y="2794661"/>
              <a:ext cx="2578920" cy="235032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1" name="Straight Connector 60"/>
            <p:cNvCxnSpPr>
              <a:stCxn id="20" idx="1"/>
              <a:endCxn id="16" idx="2"/>
            </p:cNvCxnSpPr>
            <p:nvPr/>
          </p:nvCxnSpPr>
          <p:spPr bwMode="auto">
            <a:xfrm flipH="1" flipV="1">
              <a:off x="5219205" y="2286001"/>
              <a:ext cx="1197428" cy="176150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4" name="Straight Connector 63"/>
            <p:cNvCxnSpPr>
              <a:stCxn id="21" idx="1"/>
              <a:endCxn id="7" idx="0"/>
            </p:cNvCxnSpPr>
            <p:nvPr/>
          </p:nvCxnSpPr>
          <p:spPr bwMode="auto">
            <a:xfrm flipH="1">
              <a:off x="3509159" y="3431970"/>
              <a:ext cx="486888" cy="1104404"/>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67" name="Straight Connector 66"/>
            <p:cNvCxnSpPr>
              <a:stCxn id="21" idx="3"/>
              <a:endCxn id="19" idx="0"/>
            </p:cNvCxnSpPr>
            <p:nvPr/>
          </p:nvCxnSpPr>
          <p:spPr bwMode="auto">
            <a:xfrm>
              <a:off x="5611092" y="3431970"/>
              <a:ext cx="1362691" cy="1288469"/>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nvGrpSpPr>
            <p:cNvPr id="3" name="Group 70"/>
            <p:cNvGrpSpPr/>
            <p:nvPr/>
          </p:nvGrpSpPr>
          <p:grpSpPr>
            <a:xfrm>
              <a:off x="973777" y="1537856"/>
              <a:ext cx="7057901" cy="4613562"/>
              <a:chOff x="973777" y="1537856"/>
              <a:chExt cx="7057901" cy="4613562"/>
            </a:xfrm>
          </p:grpSpPr>
          <p:sp>
            <p:nvSpPr>
              <p:cNvPr id="6" name="Rounded Rectangle 5"/>
              <p:cNvSpPr/>
              <p:nvPr/>
            </p:nvSpPr>
            <p:spPr bwMode="auto">
              <a:xfrm>
                <a:off x="973777" y="4180114"/>
                <a:ext cx="1353787" cy="7006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 </a:t>
                </a: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a:t>
                </a: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motion</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bwMode="auto">
              <a:xfrm>
                <a:off x="2755075" y="4536374"/>
                <a:ext cx="1508167" cy="734293"/>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Stronger wins</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bwMode="auto">
              <a:xfrm>
                <a:off x="1995054" y="3099461"/>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R </a:t>
                </a: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 motion </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ounded Rectangle 13"/>
              <p:cNvSpPr/>
              <p:nvPr/>
            </p:nvSpPr>
            <p:spPr bwMode="auto">
              <a:xfrm>
                <a:off x="4132614" y="5282542"/>
                <a:ext cx="1826822" cy="868876"/>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More effort = more resistance</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ounded Rectangle 14"/>
              <p:cNvSpPr/>
              <p:nvPr/>
            </p:nvSpPr>
            <p:spPr bwMode="auto">
              <a:xfrm>
                <a:off x="5684322" y="2549238"/>
                <a:ext cx="1820883"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Heavy things  resist</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ounded Rectangle 15"/>
              <p:cNvSpPr/>
              <p:nvPr/>
            </p:nvSpPr>
            <p:spPr bwMode="auto">
              <a:xfrm>
                <a:off x="4411682" y="153785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 spins</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Rounded Rectangle 16"/>
              <p:cNvSpPr/>
              <p:nvPr/>
            </p:nvSpPr>
            <p:spPr bwMode="auto">
              <a:xfrm>
                <a:off x="2675906" y="204651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a:t>
                </a:r>
                <a:r>
                  <a:rPr kumimoji="0" lang="en-US" sz="12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deflects</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ounded Rectangle 17"/>
              <p:cNvSpPr/>
              <p:nvPr/>
            </p:nvSpPr>
            <p:spPr bwMode="auto">
              <a:xfrm>
                <a:off x="4389909" y="4093030"/>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Change</a:t>
                </a:r>
                <a:r>
                  <a:rPr kumimoji="0" lang="en-US" sz="12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takes time</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Rounded Rectangle 18"/>
              <p:cNvSpPr/>
              <p:nvPr/>
            </p:nvSpPr>
            <p:spPr bwMode="auto">
              <a:xfrm>
                <a:off x="6062349" y="4720439"/>
                <a:ext cx="1822868" cy="849088"/>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Objects</a:t>
                </a:r>
                <a:r>
                  <a:rPr kumimoji="0" lang="en-US" sz="1200"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squish with force</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Rounded Rectangle 19"/>
              <p:cNvSpPr/>
              <p:nvPr/>
            </p:nvSpPr>
            <p:spPr bwMode="auto">
              <a:xfrm>
                <a:off x="6416633" y="3673435"/>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Opposites cancel</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ounded Rectangle 20"/>
              <p:cNvSpPr/>
              <p:nvPr/>
            </p:nvSpPr>
            <p:spPr bwMode="auto">
              <a:xfrm>
                <a:off x="3996047" y="3057897"/>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Motion dies away</a:t>
                </a:r>
                <a:endParaRPr kumimoji="0" lang="en-CA" sz="1200"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cxnSp>
          <p:nvCxnSpPr>
            <p:cNvPr id="88" name="Straight Connector 87"/>
            <p:cNvCxnSpPr>
              <a:stCxn id="16" idx="2"/>
              <a:endCxn id="21" idx="0"/>
            </p:cNvCxnSpPr>
            <p:nvPr/>
          </p:nvCxnSpPr>
          <p:spPr bwMode="auto">
            <a:xfrm flipH="1">
              <a:off x="4803570" y="2286001"/>
              <a:ext cx="415635" cy="771896"/>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pic>
        <p:nvPicPr>
          <p:cNvPr id="116738" name="Picture 2" descr="C:\Users\Chris\Documents\Presentations\McMaster Physics\brain.gif"/>
          <p:cNvPicPr>
            <a:picLocks noChangeAspect="1" noChangeArrowheads="1"/>
          </p:cNvPicPr>
          <p:nvPr/>
        </p:nvPicPr>
        <p:blipFill>
          <a:blip r:embed="rId4" cstate="print"/>
          <a:srcRect l="894"/>
          <a:stretch>
            <a:fillRect/>
          </a:stretch>
        </p:blipFill>
        <p:spPr bwMode="auto">
          <a:xfrm>
            <a:off x="0" y="-1"/>
            <a:ext cx="2303813" cy="3476663"/>
          </a:xfrm>
          <a:prstGeom prst="rect">
            <a:avLst/>
          </a:prstGeom>
          <a:noFill/>
        </p:spPr>
      </p:pic>
      <p:sp>
        <p:nvSpPr>
          <p:cNvPr id="36" name="Content Placeholder 35"/>
          <p:cNvSpPr>
            <a:spLocks noGrp="1"/>
          </p:cNvSpPr>
          <p:nvPr>
            <p:ph idx="1"/>
          </p:nvPr>
        </p:nvSpPr>
        <p:spPr>
          <a:xfrm>
            <a:off x="5977708" y="1322444"/>
            <a:ext cx="3164931" cy="5061755"/>
          </a:xfrm>
        </p:spPr>
        <p:txBody>
          <a:bodyPr/>
          <a:lstStyle/>
          <a:p>
            <a:r>
              <a:rPr lang="en-US" dirty="0"/>
              <a:t>Rich webs of connections</a:t>
            </a:r>
          </a:p>
          <a:p>
            <a:r>
              <a:rPr lang="en-US" dirty="0"/>
              <a:t>Highly contextual</a:t>
            </a:r>
          </a:p>
          <a:p>
            <a:r>
              <a:rPr lang="en-US" dirty="0"/>
              <a:t>See “big picture”</a:t>
            </a:r>
          </a:p>
          <a:p>
            <a:r>
              <a:rPr lang="en-US" dirty="0"/>
              <a:t>Fluent / invisible skills</a:t>
            </a:r>
            <a:endParaRPr lang="en-CA"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fade">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fade">
                                      <p:cBhvr>
                                        <p:cTn id="22" dur="500"/>
                                        <p:tgtEl>
                                          <p:spTgt spid="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10362"/>
            <a:ext cx="3029803" cy="2122192"/>
          </a:xfrm>
        </p:spPr>
        <p:txBody>
          <a:bodyPr/>
          <a:lstStyle/>
          <a:p>
            <a:r>
              <a:rPr lang="en-US" sz="6000" dirty="0" err="1"/>
              <a:t>Tycho</a:t>
            </a:r>
            <a:r>
              <a:rPr lang="en-US" sz="6000" dirty="0"/>
              <a:t> Brahe</a:t>
            </a:r>
            <a:endParaRPr lang="en-CA" sz="6000" dirty="0"/>
          </a:p>
        </p:txBody>
      </p:sp>
      <p:pic>
        <p:nvPicPr>
          <p:cNvPr id="1026" name="Picture 2" descr="https://my.vanderbilt.edu/johnmcjunkins/files/2013/02/Tycho_Brahe_2.jpg"/>
          <p:cNvPicPr>
            <a:picLocks noChangeAspect="1" noChangeArrowheads="1"/>
          </p:cNvPicPr>
          <p:nvPr/>
        </p:nvPicPr>
        <p:blipFill>
          <a:blip r:embed="rId3" cstate="print">
            <a:lum bright="-10000" contrast="30000"/>
          </a:blip>
          <a:srcRect/>
          <a:stretch>
            <a:fillRect/>
          </a:stretch>
        </p:blipFill>
        <p:spPr bwMode="auto">
          <a:xfrm>
            <a:off x="2969901" y="0"/>
            <a:ext cx="6174099" cy="6858000"/>
          </a:xfrm>
          <a:prstGeom prst="rect">
            <a:avLst/>
          </a:prstGeom>
          <a:noFill/>
        </p:spPr>
      </p:pic>
    </p:spTree>
  </p:cSld>
  <p:clrMapOvr>
    <a:masterClrMapping/>
  </p:clrMapOvr>
  <p:transition spd="med" advClick="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Chris\Documents\Presentations\McMaster Physics\pinky.gif"/>
          <p:cNvPicPr>
            <a:picLocks noChangeAspect="1" noChangeArrowheads="1"/>
          </p:cNvPicPr>
          <p:nvPr/>
        </p:nvPicPr>
        <p:blipFill>
          <a:blip r:embed="rId3" cstate="print"/>
          <a:srcRect/>
          <a:stretch>
            <a:fillRect/>
          </a:stretch>
        </p:blipFill>
        <p:spPr bwMode="auto">
          <a:xfrm>
            <a:off x="-1" y="1365661"/>
            <a:ext cx="3811980" cy="4799255"/>
          </a:xfrm>
          <a:prstGeom prst="rect">
            <a:avLst/>
          </a:prstGeom>
          <a:noFill/>
        </p:spPr>
      </p:pic>
      <p:pic>
        <p:nvPicPr>
          <p:cNvPr id="11" name="Picture 2" descr="C:\Users\Chris\Documents\Presentations\McMaster Physics\brain.gif"/>
          <p:cNvPicPr>
            <a:picLocks noChangeAspect="1" noChangeArrowheads="1"/>
          </p:cNvPicPr>
          <p:nvPr/>
        </p:nvPicPr>
        <p:blipFill>
          <a:blip r:embed="rId4" cstate="print"/>
          <a:srcRect l="894"/>
          <a:stretch>
            <a:fillRect/>
          </a:stretch>
        </p:blipFill>
        <p:spPr bwMode="auto">
          <a:xfrm>
            <a:off x="5913907" y="1175656"/>
            <a:ext cx="3443844" cy="5197073"/>
          </a:xfrm>
          <a:prstGeom prst="rect">
            <a:avLst/>
          </a:prstGeom>
          <a:noFill/>
        </p:spPr>
      </p:pic>
      <p:sp>
        <p:nvSpPr>
          <p:cNvPr id="2" name="Title 1"/>
          <p:cNvSpPr>
            <a:spLocks noGrp="1"/>
          </p:cNvSpPr>
          <p:nvPr>
            <p:ph type="title"/>
          </p:nvPr>
        </p:nvSpPr>
        <p:spPr/>
        <p:txBody>
          <a:bodyPr/>
          <a:lstStyle/>
          <a:p>
            <a:r>
              <a:rPr lang="en-US" sz="6000" dirty="0"/>
              <a:t>Educational Goal</a:t>
            </a:r>
            <a:endParaRPr lang="en-CA" sz="6000" dirty="0"/>
          </a:p>
        </p:txBody>
      </p:sp>
      <p:sp>
        <p:nvSpPr>
          <p:cNvPr id="3" name="Arrow: Right 2"/>
          <p:cNvSpPr/>
          <p:nvPr/>
        </p:nvSpPr>
        <p:spPr bwMode="auto">
          <a:xfrm>
            <a:off x="3376549" y="2591864"/>
            <a:ext cx="2400795" cy="1578354"/>
          </a:xfrm>
          <a:prstGeom prst="rightArrow">
            <a:avLst/>
          </a:prstGeom>
          <a:solidFill>
            <a:srgbClr val="FF0000"/>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pic>
        <p:nvPicPr>
          <p:cNvPr id="25602" name="Picture 2" descr="http://media-cache-ak0.pinimg.com/736x/74/03/a3/7403a3bff32fef7e5f25ff6e1680b2aa.jpg"/>
          <p:cNvPicPr>
            <a:picLocks noChangeAspect="1" noChangeArrowheads="1"/>
          </p:cNvPicPr>
          <p:nvPr/>
        </p:nvPicPr>
        <p:blipFill rotWithShape="1">
          <a:blip r:embed="rId5" cstate="print"/>
          <a:srcRect l="13167" t="3250" r="15833" b="-709"/>
          <a:stretch/>
        </p:blipFill>
        <p:spPr bwMode="auto">
          <a:xfrm>
            <a:off x="2944214" y="2461236"/>
            <a:ext cx="3203122" cy="4396764"/>
          </a:xfrm>
          <a:prstGeom prst="rect">
            <a:avLst/>
          </a:prstGeom>
          <a:noFill/>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result"/>
          <p:cNvPicPr>
            <a:picLocks noChangeAspect="1" noChangeArrowheads="1"/>
          </p:cNvPicPr>
          <p:nvPr/>
        </p:nvPicPr>
        <p:blipFill>
          <a:blip r:embed="rId3"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10362"/>
            <a:ext cx="9144000" cy="1143000"/>
          </a:xfrm>
        </p:spPr>
        <p:txBody>
          <a:bodyPr/>
          <a:lstStyle/>
          <a:p>
            <a:r>
              <a:rPr lang="en-GB" dirty="0"/>
              <a:t>Teaching is a Wiring Problem</a:t>
            </a:r>
            <a:endParaRPr lang="en-CA" dirty="0"/>
          </a:p>
        </p:txBody>
      </p:sp>
      <p:cxnSp>
        <p:nvCxnSpPr>
          <p:cNvPr id="9" name="Straight Connector 8"/>
          <p:cNvCxnSpPr>
            <a:stCxn id="6" idx="0"/>
          </p:cNvCxnSpPr>
          <p:nvPr/>
        </p:nvCxnSpPr>
        <p:spPr bwMode="auto">
          <a:xfrm flipV="1">
            <a:off x="1650671" y="3764478"/>
            <a:ext cx="486887" cy="41563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0" name="Straight Connector 9"/>
          <p:cNvCxnSpPr>
            <a:stCxn id="6" idx="3"/>
            <a:endCxn id="7" idx="1"/>
          </p:cNvCxnSpPr>
          <p:nvPr/>
        </p:nvCxnSpPr>
        <p:spPr bwMode="auto">
          <a:xfrm>
            <a:off x="2327564" y="4530437"/>
            <a:ext cx="427511" cy="373084"/>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1" name="Straight Connector 10"/>
          <p:cNvCxnSpPr>
            <a:stCxn id="8" idx="2"/>
            <a:endCxn id="7" idx="0"/>
          </p:cNvCxnSpPr>
          <p:nvPr/>
        </p:nvCxnSpPr>
        <p:spPr bwMode="auto">
          <a:xfrm>
            <a:off x="2802577" y="3847606"/>
            <a:ext cx="706582" cy="68876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2" name="Straight Connector 21"/>
          <p:cNvCxnSpPr>
            <a:endCxn id="17" idx="2"/>
          </p:cNvCxnSpPr>
          <p:nvPr/>
        </p:nvCxnSpPr>
        <p:spPr bwMode="auto">
          <a:xfrm flipV="1">
            <a:off x="2818410" y="2794661"/>
            <a:ext cx="665019" cy="3146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29" name="Straight Connector 28"/>
          <p:cNvCxnSpPr>
            <a:stCxn id="17" idx="3"/>
            <a:endCxn id="21" idx="0"/>
          </p:cNvCxnSpPr>
          <p:nvPr/>
        </p:nvCxnSpPr>
        <p:spPr bwMode="auto">
          <a:xfrm>
            <a:off x="4290951" y="2420589"/>
            <a:ext cx="512619" cy="63730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2" name="Straight Connector 31"/>
          <p:cNvCxnSpPr>
            <a:stCxn id="16" idx="3"/>
            <a:endCxn id="15" idx="0"/>
          </p:cNvCxnSpPr>
          <p:nvPr/>
        </p:nvCxnSpPr>
        <p:spPr bwMode="auto">
          <a:xfrm>
            <a:off x="6026727" y="1911929"/>
            <a:ext cx="568037" cy="63730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5" name="Straight Connector 34"/>
          <p:cNvCxnSpPr>
            <a:stCxn id="15" idx="2"/>
            <a:endCxn id="20" idx="0"/>
          </p:cNvCxnSpPr>
          <p:nvPr/>
        </p:nvCxnSpPr>
        <p:spPr bwMode="auto">
          <a:xfrm>
            <a:off x="6594764" y="3297383"/>
            <a:ext cx="629392" cy="37605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39" name="Straight Connector 38"/>
          <p:cNvCxnSpPr>
            <a:stCxn id="20" idx="2"/>
            <a:endCxn id="19" idx="0"/>
          </p:cNvCxnSpPr>
          <p:nvPr/>
        </p:nvCxnSpPr>
        <p:spPr bwMode="auto">
          <a:xfrm flipH="1">
            <a:off x="6973783" y="4421580"/>
            <a:ext cx="250373" cy="298859"/>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2" name="Straight Connector 41"/>
          <p:cNvCxnSpPr>
            <a:stCxn id="19" idx="1"/>
          </p:cNvCxnSpPr>
          <p:nvPr/>
        </p:nvCxnSpPr>
        <p:spPr bwMode="auto">
          <a:xfrm flipH="1">
            <a:off x="5759533" y="5144983"/>
            <a:ext cx="302816" cy="210788"/>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5" name="Straight Connector 44"/>
          <p:cNvCxnSpPr>
            <a:stCxn id="18" idx="2"/>
            <a:endCxn id="14" idx="0"/>
          </p:cNvCxnSpPr>
          <p:nvPr/>
        </p:nvCxnSpPr>
        <p:spPr bwMode="auto">
          <a:xfrm flipH="1">
            <a:off x="5046025" y="4841175"/>
            <a:ext cx="151407" cy="44136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48" name="Straight Connector 47"/>
          <p:cNvCxnSpPr>
            <a:endCxn id="18" idx="0"/>
          </p:cNvCxnSpPr>
          <p:nvPr/>
        </p:nvCxnSpPr>
        <p:spPr bwMode="auto">
          <a:xfrm>
            <a:off x="4839196" y="3827818"/>
            <a:ext cx="358236" cy="26521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0" name="Straight Connector 49"/>
          <p:cNvCxnSpPr/>
          <p:nvPr/>
        </p:nvCxnSpPr>
        <p:spPr bwMode="auto">
          <a:xfrm flipV="1">
            <a:off x="5642759" y="3241964"/>
            <a:ext cx="176150" cy="190013"/>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2" name="Straight Connector 51"/>
          <p:cNvCxnSpPr>
            <a:stCxn id="18" idx="3"/>
            <a:endCxn id="20" idx="1"/>
          </p:cNvCxnSpPr>
          <p:nvPr/>
        </p:nvCxnSpPr>
        <p:spPr bwMode="auto">
          <a:xfrm flipV="1">
            <a:off x="6004954" y="4047508"/>
            <a:ext cx="411679" cy="4195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5" name="Straight Connector 54"/>
          <p:cNvCxnSpPr>
            <a:stCxn id="19" idx="1"/>
            <a:endCxn id="6" idx="3"/>
          </p:cNvCxnSpPr>
          <p:nvPr/>
        </p:nvCxnSpPr>
        <p:spPr bwMode="auto">
          <a:xfrm flipH="1" flipV="1">
            <a:off x="2327564" y="4530437"/>
            <a:ext cx="3734785" cy="614546"/>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58" name="Straight Connector 57"/>
          <p:cNvCxnSpPr>
            <a:stCxn id="19" idx="1"/>
            <a:endCxn id="17" idx="2"/>
          </p:cNvCxnSpPr>
          <p:nvPr/>
        </p:nvCxnSpPr>
        <p:spPr bwMode="auto">
          <a:xfrm flipH="1" flipV="1">
            <a:off x="3483429" y="2794661"/>
            <a:ext cx="2578920" cy="235032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1" name="Straight Connector 60"/>
          <p:cNvCxnSpPr>
            <a:stCxn id="20" idx="1"/>
            <a:endCxn id="16" idx="2"/>
          </p:cNvCxnSpPr>
          <p:nvPr/>
        </p:nvCxnSpPr>
        <p:spPr bwMode="auto">
          <a:xfrm flipH="1" flipV="1">
            <a:off x="5219205" y="2286001"/>
            <a:ext cx="1197428" cy="1761507"/>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4" name="Straight Connector 63"/>
          <p:cNvCxnSpPr>
            <a:stCxn id="21" idx="1"/>
            <a:endCxn id="7" idx="0"/>
          </p:cNvCxnSpPr>
          <p:nvPr/>
        </p:nvCxnSpPr>
        <p:spPr bwMode="auto">
          <a:xfrm flipH="1">
            <a:off x="3509159" y="3431970"/>
            <a:ext cx="486888" cy="1104404"/>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67" name="Straight Connector 66"/>
          <p:cNvCxnSpPr>
            <a:stCxn id="21" idx="3"/>
            <a:endCxn id="19" idx="0"/>
          </p:cNvCxnSpPr>
          <p:nvPr/>
        </p:nvCxnSpPr>
        <p:spPr bwMode="auto">
          <a:xfrm>
            <a:off x="5611092" y="3431970"/>
            <a:ext cx="1362691" cy="1288469"/>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nvGrpSpPr>
          <p:cNvPr id="3" name="Group 70"/>
          <p:cNvGrpSpPr/>
          <p:nvPr/>
        </p:nvGrpSpPr>
        <p:grpSpPr>
          <a:xfrm>
            <a:off x="973777" y="1537856"/>
            <a:ext cx="7057901" cy="4613562"/>
            <a:chOff x="973777" y="1537856"/>
            <a:chExt cx="7057901" cy="4613562"/>
          </a:xfrm>
        </p:grpSpPr>
        <p:sp>
          <p:nvSpPr>
            <p:cNvPr id="6" name="Rounded Rectangle 5"/>
            <p:cNvSpPr/>
            <p:nvPr/>
          </p:nvSpPr>
          <p:spPr bwMode="auto">
            <a:xfrm>
              <a:off x="973777" y="4180114"/>
              <a:ext cx="1353787" cy="7006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 </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motion</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bwMode="auto">
            <a:xfrm>
              <a:off x="2755075" y="4536374"/>
              <a:ext cx="1508167" cy="734293"/>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Stronger wins</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le 7"/>
            <p:cNvSpPr/>
            <p:nvPr/>
          </p:nvSpPr>
          <p:spPr bwMode="auto">
            <a:xfrm>
              <a:off x="1995054" y="3099461"/>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R </a:t>
              </a: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sym typeface="Symbol"/>
                </a:rPr>
                <a:t>, motion </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ounded Rectangle 13"/>
            <p:cNvSpPr/>
            <p:nvPr/>
          </p:nvSpPr>
          <p:spPr bwMode="auto">
            <a:xfrm>
              <a:off x="4132614" y="5282542"/>
              <a:ext cx="1826822" cy="868876"/>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More effort = more resistance</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Rounded Rectangle 14"/>
            <p:cNvSpPr/>
            <p:nvPr/>
          </p:nvSpPr>
          <p:spPr bwMode="auto">
            <a:xfrm>
              <a:off x="5684322" y="2549238"/>
              <a:ext cx="1820883"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Heavy things  resist</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Rounded Rectangle 16"/>
            <p:cNvSpPr/>
            <p:nvPr/>
          </p:nvSpPr>
          <p:spPr bwMode="auto">
            <a:xfrm>
              <a:off x="2675906" y="204651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a:t>
              </a:r>
              <a:r>
                <a:rPr kumimoji="0" lang="en-US"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deflects</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ounded Rectangle 17"/>
            <p:cNvSpPr/>
            <p:nvPr/>
          </p:nvSpPr>
          <p:spPr bwMode="auto">
            <a:xfrm>
              <a:off x="4389909" y="4093030"/>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Change</a:t>
              </a:r>
              <a:r>
                <a:rPr kumimoji="0" lang="en-US"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takes time</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Rounded Rectangle 18"/>
            <p:cNvSpPr/>
            <p:nvPr/>
          </p:nvSpPr>
          <p:spPr bwMode="auto">
            <a:xfrm>
              <a:off x="6062349" y="4720439"/>
              <a:ext cx="1822868" cy="849088"/>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Objects</a:t>
              </a:r>
              <a:r>
                <a:rPr kumimoji="0" lang="en-US" b="1" i="0" u="none" strike="noStrike" cap="none" normalizeH="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 squish with force</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Rounded Rectangle 19"/>
            <p:cNvSpPr/>
            <p:nvPr/>
          </p:nvSpPr>
          <p:spPr bwMode="auto">
            <a:xfrm>
              <a:off x="6416633" y="3673435"/>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Opposites cancel</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ounded Rectangle 20"/>
            <p:cNvSpPr/>
            <p:nvPr/>
          </p:nvSpPr>
          <p:spPr bwMode="auto">
            <a:xfrm>
              <a:off x="3996047" y="3057897"/>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Motion dies away</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Rounded Rectangle 15"/>
            <p:cNvSpPr/>
            <p:nvPr/>
          </p:nvSpPr>
          <p:spPr bwMode="auto">
            <a:xfrm>
              <a:off x="4411682" y="1537856"/>
              <a:ext cx="1615045" cy="748145"/>
            </a:xfrm>
            <a:prstGeom prst="roundRect">
              <a:avLst>
                <a:gd name="adj" fmla="val 47369"/>
              </a:avLst>
            </a:prstGeom>
            <a:solidFill>
              <a:srgbClr val="000514">
                <a:alpha val="83922"/>
              </a:srgbClr>
            </a:solidFill>
            <a:ln w="57150" cap="flat" cmpd="sng" algn="ctr">
              <a:solidFill>
                <a:srgbClr val="FFD62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rPr>
                <a:t>Force spins</a:t>
              </a:r>
              <a:endParaRPr kumimoji="0" lang="en-CA" b="1"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cxnSp>
        <p:nvCxnSpPr>
          <p:cNvPr id="88" name="Straight Connector 87"/>
          <p:cNvCxnSpPr>
            <a:stCxn id="16" idx="2"/>
            <a:endCxn id="21" idx="0"/>
          </p:cNvCxnSpPr>
          <p:nvPr/>
        </p:nvCxnSpPr>
        <p:spPr bwMode="auto">
          <a:xfrm flipH="1">
            <a:off x="4803570" y="2286001"/>
            <a:ext cx="415635" cy="771896"/>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Tree>
  </p:cSld>
  <p:clrMapOvr>
    <a:masterClrMapping/>
  </p:clrMapOvr>
  <p:transition spd="med" advClick="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17765" name="Picture 5"/>
          <p:cNvPicPr>
            <a:picLocks noChangeAspect="1" noChangeArrowheads="1"/>
          </p:cNvPicPr>
          <p:nvPr/>
        </p:nvPicPr>
        <p:blipFill>
          <a:blip r:embed="rId3" cstate="print"/>
          <a:srcRect l="1464"/>
          <a:stretch>
            <a:fillRect/>
          </a:stretch>
        </p:blipFill>
        <p:spPr bwMode="auto">
          <a:xfrm>
            <a:off x="1" y="1398214"/>
            <a:ext cx="9144000" cy="3565672"/>
          </a:xfrm>
          <a:prstGeom prst="rect">
            <a:avLst/>
          </a:prstGeom>
        </p:spPr>
      </p:pic>
      <p:pic>
        <p:nvPicPr>
          <p:cNvPr id="8" name="Picture 5"/>
          <p:cNvPicPr>
            <a:picLocks noChangeAspect="1" noChangeArrowheads="1"/>
          </p:cNvPicPr>
          <p:nvPr/>
        </p:nvPicPr>
        <p:blipFill>
          <a:blip r:embed="rId3" cstate="print"/>
          <a:srcRect l="34882" t="10244" r="1655" b="9542"/>
          <a:stretch>
            <a:fillRect/>
          </a:stretch>
        </p:blipFill>
        <p:spPr bwMode="auto">
          <a:xfrm>
            <a:off x="2449700" y="1576058"/>
            <a:ext cx="6694299" cy="3251123"/>
          </a:xfrm>
          <a:prstGeom prst="rect">
            <a:avLst/>
          </a:prstGeom>
          <a:noFill/>
          <a:ln w="9525">
            <a:noFill/>
            <a:miter lim="800000"/>
            <a:headEnd/>
            <a:tailEnd/>
          </a:ln>
        </p:spPr>
      </p:pic>
      <p:sp>
        <p:nvSpPr>
          <p:cNvPr id="2" name="Title 1"/>
          <p:cNvSpPr>
            <a:spLocks noGrp="1"/>
          </p:cNvSpPr>
          <p:nvPr>
            <p:ph type="title"/>
          </p:nvPr>
        </p:nvSpPr>
        <p:spPr>
          <a:xfrm>
            <a:off x="0" y="-2588"/>
            <a:ext cx="9144000" cy="1143000"/>
          </a:xfrm>
          <a:solidFill>
            <a:srgbClr val="000000"/>
          </a:solidFill>
        </p:spPr>
        <p:txBody>
          <a:bodyPr/>
          <a:lstStyle/>
          <a:p>
            <a:r>
              <a:rPr lang="en-US" dirty="0"/>
              <a:t>Wiring is a Physical Process</a:t>
            </a:r>
            <a:endParaRPr lang="en-CA" dirty="0"/>
          </a:p>
        </p:txBody>
      </p:sp>
      <p:sp>
        <p:nvSpPr>
          <p:cNvPr id="3" name="Content Placeholder 2"/>
          <p:cNvSpPr>
            <a:spLocks noGrp="1"/>
          </p:cNvSpPr>
          <p:nvPr>
            <p:ph idx="1"/>
          </p:nvPr>
        </p:nvSpPr>
        <p:spPr>
          <a:xfrm>
            <a:off x="0" y="5990964"/>
            <a:ext cx="9143999" cy="867036"/>
          </a:xfrm>
          <a:solidFill>
            <a:srgbClr val="000000"/>
          </a:solidFill>
        </p:spPr>
        <p:txBody>
          <a:bodyPr/>
          <a:lstStyle/>
          <a:p>
            <a:pPr marL="0" indent="0" algn="ctr">
              <a:buNone/>
            </a:pPr>
            <a:r>
              <a:rPr lang="en-CA" sz="1600" dirty="0" err="1">
                <a:effectLst>
                  <a:outerShdw blurRad="38100" dist="38100" dir="2700000" algn="tl">
                    <a:srgbClr val="000000">
                      <a:alpha val="43137"/>
                    </a:srgbClr>
                  </a:outerShdw>
                </a:effectLst>
              </a:rPr>
              <a:t>Zatorre</a:t>
            </a:r>
            <a:r>
              <a:rPr lang="en-CA" sz="1600" dirty="0">
                <a:effectLst>
                  <a:outerShdw blurRad="38100" dist="38100" dir="2700000" algn="tl">
                    <a:srgbClr val="000000">
                      <a:alpha val="43137"/>
                    </a:srgbClr>
                  </a:outerShdw>
                </a:effectLst>
              </a:rPr>
              <a:t>, R. J., Fields, R. D., &amp; Johansen-Berg, H. (2012). Plasticity in gray and white: </a:t>
            </a:r>
            <a:r>
              <a:rPr lang="en-CA" sz="1600" dirty="0" err="1">
                <a:effectLst>
                  <a:outerShdw blurRad="38100" dist="38100" dir="2700000" algn="tl">
                    <a:srgbClr val="000000">
                      <a:alpha val="43137"/>
                    </a:srgbClr>
                  </a:outerShdw>
                </a:effectLst>
              </a:rPr>
              <a:t>neuroimaging</a:t>
            </a:r>
            <a:r>
              <a:rPr lang="en-CA" sz="1600" dirty="0">
                <a:effectLst>
                  <a:outerShdw blurRad="38100" dist="38100" dir="2700000" algn="tl">
                    <a:srgbClr val="000000">
                      <a:alpha val="43137"/>
                    </a:srgbClr>
                  </a:outerShdw>
                </a:effectLst>
              </a:rPr>
              <a:t> changes in brain structure during learning. </a:t>
            </a:r>
            <a:r>
              <a:rPr lang="en-CA" sz="1600" i="1" dirty="0">
                <a:effectLst>
                  <a:outerShdw blurRad="38100" dist="38100" dir="2700000" algn="tl">
                    <a:srgbClr val="000000">
                      <a:alpha val="43137"/>
                    </a:srgbClr>
                  </a:outerShdw>
                </a:effectLst>
              </a:rPr>
              <a:t>Nature neuroscience</a:t>
            </a:r>
            <a:r>
              <a:rPr lang="en-CA" sz="1600" dirty="0">
                <a:effectLst>
                  <a:outerShdw blurRad="38100" dist="38100" dir="2700000" algn="tl">
                    <a:srgbClr val="000000">
                      <a:alpha val="43137"/>
                    </a:srgbClr>
                  </a:outerShdw>
                </a:effectLst>
              </a:rPr>
              <a:t>, </a:t>
            </a:r>
            <a:r>
              <a:rPr lang="en-CA" sz="1600" i="1" dirty="0">
                <a:effectLst>
                  <a:outerShdw blurRad="38100" dist="38100" dir="2700000" algn="tl">
                    <a:srgbClr val="000000">
                      <a:alpha val="43137"/>
                    </a:srgbClr>
                  </a:outerShdw>
                </a:effectLst>
              </a:rPr>
              <a:t>15</a:t>
            </a:r>
            <a:r>
              <a:rPr lang="en-CA" sz="1600" dirty="0">
                <a:effectLst>
                  <a:outerShdw blurRad="38100" dist="38100" dir="2700000" algn="tl">
                    <a:srgbClr val="000000">
                      <a:alpha val="43137"/>
                    </a:srgbClr>
                  </a:outerShdw>
                </a:effectLst>
              </a:rPr>
              <a:t>(4), 528-536.</a:t>
            </a:r>
          </a:p>
        </p:txBody>
      </p:sp>
      <p:sp>
        <p:nvSpPr>
          <p:cNvPr id="9" name="Rounded Rectangle 8"/>
          <p:cNvSpPr/>
          <p:nvPr/>
        </p:nvSpPr>
        <p:spPr bwMode="auto">
          <a:xfrm>
            <a:off x="6896394" y="2965102"/>
            <a:ext cx="2034962" cy="1192228"/>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10" name="Rounded Rectangle 9"/>
          <p:cNvSpPr/>
          <p:nvPr/>
        </p:nvSpPr>
        <p:spPr bwMode="auto">
          <a:xfrm>
            <a:off x="3426539" y="1871143"/>
            <a:ext cx="3101854" cy="1510145"/>
          </a:xfrm>
          <a:prstGeom prst="roundRect">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86000" contrast="-48000"/>
                    </a14:imgEffect>
                  </a14:imgLayer>
                </a14:imgProps>
              </a:ext>
            </a:extLst>
          </a:blip>
          <a:srcRect l="18302" t="3290" r="18289" b="13767"/>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GB" dirty="0"/>
              <a:t/>
            </a:r>
            <a:br>
              <a:rPr lang="en-GB" dirty="0"/>
            </a:br>
            <a:endParaRPr lang="en-US" dirty="0"/>
          </a:p>
        </p:txBody>
      </p:sp>
      <p:sp>
        <p:nvSpPr>
          <p:cNvPr id="3" name="Content Placeholder 2"/>
          <p:cNvSpPr>
            <a:spLocks noGrp="1"/>
          </p:cNvSpPr>
          <p:nvPr>
            <p:ph idx="1"/>
          </p:nvPr>
        </p:nvSpPr>
        <p:spPr>
          <a:xfrm>
            <a:off x="0" y="865763"/>
            <a:ext cx="9144000" cy="5737056"/>
          </a:xfrm>
        </p:spPr>
        <p:txBody>
          <a:bodyPr/>
          <a:lstStyle/>
          <a:p>
            <a:pPr marL="0" indent="0" algn="ctr">
              <a:buNone/>
            </a:pPr>
            <a:r>
              <a:rPr lang="en-GB" sz="7200" dirty="0">
                <a:solidFill>
                  <a:srgbClr val="FFD629"/>
                </a:solidFill>
              </a:rPr>
              <a:t>Learning = Wiring</a:t>
            </a:r>
          </a:p>
          <a:p>
            <a:pPr marL="0" indent="0" algn="ctr">
              <a:buNone/>
            </a:pPr>
            <a:r>
              <a:rPr lang="en-GB" sz="7200" dirty="0">
                <a:solidFill>
                  <a:srgbClr val="FFD629"/>
                </a:solidFill>
              </a:rPr>
              <a:t>Wiring = Physical Process </a:t>
            </a:r>
          </a:p>
          <a:p>
            <a:pPr marL="0" indent="0">
              <a:buNone/>
            </a:pPr>
            <a:r>
              <a:rPr lang="en-GB" sz="7200" dirty="0"/>
              <a:t>Learning = Physics!</a:t>
            </a:r>
            <a:endParaRPr lang="en-US" sz="7200" dirty="0"/>
          </a:p>
        </p:txBody>
      </p:sp>
    </p:spTree>
    <p:extLst>
      <p:ext uri="{BB962C8B-B14F-4D97-AF65-F5344CB8AC3E}">
        <p14:creationId xmlns="" xmlns:p14="http://schemas.microsoft.com/office/powerpoint/2010/main" val="227954871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rightnessContrast bright="-86000" contrast="-48000"/>
                    </a14:imgEffect>
                  </a14:imgLayer>
                </a14:imgProps>
              </a:ext>
            </a:extLst>
          </a:blip>
          <a:srcRect l="18302" t="3290" r="18289" b="13767"/>
          <a:stretch>
            <a:fillRect/>
          </a:stretch>
        </p:blipFill>
        <p:spPr bwMode="auto">
          <a:xfrm>
            <a:off x="0" y="0"/>
            <a:ext cx="9144000" cy="6858000"/>
          </a:xfrm>
          <a:prstGeom prst="rect">
            <a:avLst/>
          </a:prstGeom>
          <a:noFill/>
        </p:spPr>
      </p:pic>
      <p:sp>
        <p:nvSpPr>
          <p:cNvPr id="2" name="Title 1"/>
          <p:cNvSpPr>
            <a:spLocks noGrp="1"/>
          </p:cNvSpPr>
          <p:nvPr>
            <p:ph type="ctrTitle" sz="quarter"/>
          </p:nvPr>
        </p:nvSpPr>
        <p:spPr>
          <a:xfrm>
            <a:off x="685800" y="1508125"/>
            <a:ext cx="7772400" cy="1920875"/>
          </a:xfrm>
        </p:spPr>
        <p:txBody>
          <a:bodyPr/>
          <a:lstStyle/>
          <a:p>
            <a:r>
              <a:rPr lang="en-GB" sz="6600" dirty="0"/>
              <a:t>How to rewire a student brain?</a:t>
            </a:r>
            <a:endParaRPr lang="en-US" sz="6600" dirty="0"/>
          </a:p>
        </p:txBody>
      </p:sp>
      <p:sp>
        <p:nvSpPr>
          <p:cNvPr id="3" name="Content Placeholder 2"/>
          <p:cNvSpPr>
            <a:spLocks noGrp="1"/>
          </p:cNvSpPr>
          <p:nvPr>
            <p:ph type="subTitle" sz="quarter" idx="1"/>
          </p:nvPr>
        </p:nvSpPr>
        <p:spPr>
          <a:xfrm>
            <a:off x="685800" y="3886199"/>
            <a:ext cx="7859486" cy="1948543"/>
          </a:xfrm>
        </p:spPr>
        <p:txBody>
          <a:bodyPr/>
          <a:lstStyle/>
          <a:p>
            <a:pPr>
              <a:spcBef>
                <a:spcPts val="0"/>
              </a:spcBef>
            </a:pPr>
            <a:r>
              <a:rPr lang="en-GB" sz="5400" dirty="0"/>
              <a:t>We can’t!</a:t>
            </a:r>
          </a:p>
          <a:p>
            <a:pPr>
              <a:spcBef>
                <a:spcPts val="0"/>
              </a:spcBef>
            </a:pPr>
            <a:r>
              <a:rPr lang="en-GB" sz="5400" dirty="0"/>
              <a:t>Only the student can.</a:t>
            </a:r>
            <a:endParaRPr lang="en-US" sz="5400" dirty="0"/>
          </a:p>
        </p:txBody>
      </p:sp>
    </p:spTree>
    <p:extLst>
      <p:ext uri="{BB962C8B-B14F-4D97-AF65-F5344CB8AC3E}">
        <p14:creationId xmlns="" xmlns:p14="http://schemas.microsoft.com/office/powerpoint/2010/main" val="66664012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86000" contrast="-48000"/>
                    </a14:imgEffect>
                  </a14:imgLayer>
                </a14:imgProps>
              </a:ext>
            </a:extLst>
          </a:blip>
          <a:srcRect l="18302" t="3290" r="18289" b="13767"/>
          <a:stretch>
            <a:fillRect/>
          </a:stretch>
        </p:blipFill>
        <p:spPr bwMode="auto">
          <a:xfrm>
            <a:off x="0" y="0"/>
            <a:ext cx="9144000" cy="6858000"/>
          </a:xfrm>
          <a:prstGeom prst="rect">
            <a:avLst/>
          </a:prstGeom>
          <a:noFill/>
        </p:spPr>
      </p:pic>
      <p:sp>
        <p:nvSpPr>
          <p:cNvPr id="3" name="Title 2"/>
          <p:cNvSpPr>
            <a:spLocks noGrp="1"/>
          </p:cNvSpPr>
          <p:nvPr>
            <p:ph type="title"/>
          </p:nvPr>
        </p:nvSpPr>
        <p:spPr/>
        <p:txBody>
          <a:bodyPr/>
          <a:lstStyle/>
          <a:p>
            <a:r>
              <a:rPr lang="en-US" sz="6000" dirty="0">
                <a:sym typeface="Symbol"/>
              </a:rPr>
              <a:t> </a:t>
            </a:r>
            <a:r>
              <a:rPr lang="en-GB" sz="6000" dirty="0">
                <a:sym typeface="Symbol"/>
              </a:rPr>
              <a:t>Instructional Goal</a:t>
            </a:r>
            <a:endParaRPr lang="en-CA" sz="6000" dirty="0"/>
          </a:p>
        </p:txBody>
      </p:sp>
      <p:sp>
        <p:nvSpPr>
          <p:cNvPr id="4" name="Content Placeholder 3"/>
          <p:cNvSpPr>
            <a:spLocks noGrp="1"/>
          </p:cNvSpPr>
          <p:nvPr>
            <p:ph idx="1"/>
          </p:nvPr>
        </p:nvSpPr>
        <p:spPr/>
        <p:txBody>
          <a:bodyPr/>
          <a:lstStyle/>
          <a:p>
            <a:pPr marL="0" indent="0" algn="ctr">
              <a:buNone/>
            </a:pPr>
            <a:r>
              <a:rPr lang="en-US" sz="4000" dirty="0"/>
              <a:t>Create a learning environment that gives students the opportunity to create connections </a:t>
            </a:r>
            <a:r>
              <a:rPr lang="en-US" sz="4000" dirty="0">
                <a:solidFill>
                  <a:srgbClr val="92D050"/>
                </a:solidFill>
              </a:rPr>
              <a:t>themselves</a:t>
            </a:r>
            <a:r>
              <a:rPr lang="en-US" sz="4000" dirty="0"/>
              <a:t>.</a:t>
            </a:r>
            <a:endParaRPr lang="en-CA" sz="4000"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1042940"/>
          </a:xfrm>
        </p:spPr>
        <p:txBody>
          <a:bodyPr/>
          <a:lstStyle/>
          <a:p>
            <a:pPr>
              <a:defRPr/>
            </a:pPr>
            <a:r>
              <a:rPr lang="en-US" dirty="0"/>
              <a:t>What Environment Doesn’t?</a:t>
            </a:r>
          </a:p>
        </p:txBody>
      </p:sp>
      <p:pic>
        <p:nvPicPr>
          <p:cNvPr id="13315" name="Picture 8" descr="http://hollywooddame.com/wp-content/uploads/2011/12/James-Franco-Sleeping-in-Class-NYU-lecture.jpg"/>
          <p:cNvPicPr>
            <a:picLocks noChangeAspect="1" noChangeArrowheads="1"/>
          </p:cNvPicPr>
          <p:nvPr/>
        </p:nvPicPr>
        <p:blipFill>
          <a:blip r:embed="rId3" cstate="print">
            <a:lum bright="-10000"/>
          </a:blip>
          <a:srcRect/>
          <a:stretch>
            <a:fillRect/>
          </a:stretch>
        </p:blipFill>
        <p:spPr bwMode="auto">
          <a:xfrm>
            <a:off x="1314450" y="900113"/>
            <a:ext cx="6515100" cy="5253037"/>
          </a:xfrm>
          <a:prstGeom prst="rect">
            <a:avLst/>
          </a:prstGeom>
          <a:noFill/>
          <a:ln w="9525">
            <a:noFill/>
            <a:miter lim="800000"/>
            <a:headEnd/>
            <a:tailEnd/>
          </a:ln>
        </p:spPr>
      </p:pic>
      <p:sp>
        <p:nvSpPr>
          <p:cNvPr id="8" name="TextBox 7"/>
          <p:cNvSpPr txBox="1"/>
          <p:nvPr/>
        </p:nvSpPr>
        <p:spPr>
          <a:xfrm>
            <a:off x="1073888" y="6200775"/>
            <a:ext cx="7070652" cy="523220"/>
          </a:xfrm>
          <a:prstGeom prst="rect">
            <a:avLst/>
          </a:prstGeom>
          <a:noFill/>
        </p:spPr>
        <p:txBody>
          <a:bodyPr wrap="square">
            <a:spAutoFit/>
          </a:bodyPr>
          <a:lstStyle/>
          <a:p>
            <a:pPr algn="ctr">
              <a:defRPr/>
            </a:pPr>
            <a:r>
              <a:rPr lang="en-US" sz="2800" b="1" dirty="0">
                <a:effectLst>
                  <a:outerShdw blurRad="38100" dist="38100" dir="2700000" algn="tl">
                    <a:srgbClr val="000000">
                      <a:alpha val="43137"/>
                    </a:srgbClr>
                  </a:outerShdw>
                </a:effectLst>
                <a:latin typeface="Arial" pitchFamily="34" charset="0"/>
                <a:cs typeface="Arial" pitchFamily="34" charset="0"/>
              </a:rPr>
              <a:t>James Franco @ Columbia University</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8298"/>
            <a:ext cx="9144000" cy="1044326"/>
          </a:xfrm>
        </p:spPr>
        <p:txBody>
          <a:bodyPr/>
          <a:lstStyle/>
          <a:p>
            <a:r>
              <a:rPr lang="en-CA" dirty="0"/>
              <a:t>Measure Expert-Like Attitudes</a:t>
            </a:r>
          </a:p>
        </p:txBody>
      </p:sp>
      <p:sp>
        <p:nvSpPr>
          <p:cNvPr id="6" name="Content Placeholder 5"/>
          <p:cNvSpPr>
            <a:spLocks noGrp="1"/>
          </p:cNvSpPr>
          <p:nvPr>
            <p:ph idx="1"/>
          </p:nvPr>
        </p:nvSpPr>
        <p:spPr>
          <a:xfrm>
            <a:off x="457200" y="1499190"/>
            <a:ext cx="8229600" cy="4380615"/>
          </a:xfrm>
        </p:spPr>
        <p:txBody>
          <a:bodyPr/>
          <a:lstStyle/>
          <a:p>
            <a:pPr marL="0" indent="0" algn="ctr">
              <a:buNone/>
            </a:pPr>
            <a:r>
              <a:rPr lang="en-US" dirty="0">
                <a:solidFill>
                  <a:srgbClr val="92D050"/>
                </a:solidFill>
              </a:rPr>
              <a:t>Colorado Learning Attitudes About Science Survey (CLASS)</a:t>
            </a:r>
          </a:p>
          <a:p>
            <a:pPr marL="0" indent="0" algn="ctr">
              <a:buNone/>
            </a:pPr>
            <a:r>
              <a:rPr lang="en-US" dirty="0"/>
              <a:t>“</a:t>
            </a:r>
            <a:r>
              <a:rPr lang="en-CA" dirty="0"/>
              <a:t>When I am solving a physics problem, I try to decide what would be a reasonable value for the answer.”</a:t>
            </a:r>
          </a:p>
          <a:p>
            <a:pPr marL="0" indent="0" algn="ctr">
              <a:buNone/>
            </a:pPr>
            <a:r>
              <a:rPr lang="en-US" dirty="0"/>
              <a:t>“</a:t>
            </a:r>
            <a:r>
              <a:rPr lang="en-CA" dirty="0"/>
              <a:t>I think about the physics I experience in everyday life.”</a:t>
            </a:r>
          </a:p>
          <a:p>
            <a:pPr marL="0" indent="0" algn="ctr">
              <a:buNone/>
            </a:pPr>
            <a:endParaRPr lang="en-CA" dirty="0">
              <a:solidFill>
                <a:srgbClr val="92D050"/>
              </a:solidFill>
            </a:endParaRPr>
          </a:p>
        </p:txBody>
      </p:sp>
      <p:sp>
        <p:nvSpPr>
          <p:cNvPr id="7" name="TextBox 6"/>
          <p:cNvSpPr txBox="1"/>
          <p:nvPr/>
        </p:nvSpPr>
        <p:spPr>
          <a:xfrm>
            <a:off x="0" y="5986131"/>
            <a:ext cx="9144000" cy="830997"/>
          </a:xfrm>
          <a:prstGeom prst="rect">
            <a:avLst/>
          </a:prstGeom>
          <a:noFill/>
        </p:spPr>
        <p:txBody>
          <a:bodyPr wrap="square" rtlCol="0">
            <a:spAutoFit/>
          </a:bodyPr>
          <a:lstStyle/>
          <a:p>
            <a:pPr algn="ctr"/>
            <a:r>
              <a:rPr lang="en-CA" sz="1600" b="1" dirty="0">
                <a:effectLst>
                  <a:outerShdw blurRad="38100" dist="38100" dir="2700000" algn="tl">
                    <a:srgbClr val="000000">
                      <a:alpha val="43137"/>
                    </a:srgbClr>
                  </a:outerShdw>
                </a:effectLst>
                <a:latin typeface="Arial" pitchFamily="34" charset="0"/>
                <a:cs typeface="Arial" pitchFamily="34" charset="0"/>
              </a:rPr>
              <a:t>Adams, W. K. et al. (2006). New instrument for measuring student beliefs about physics and learning physics: The Colorado Learning Attitudes about Science Survey. </a:t>
            </a:r>
            <a:r>
              <a:rPr lang="en-CA" sz="1600" b="1" i="1" dirty="0">
                <a:effectLst>
                  <a:outerShdw blurRad="38100" dist="38100" dir="2700000" algn="tl">
                    <a:srgbClr val="000000">
                      <a:alpha val="43137"/>
                    </a:srgbClr>
                  </a:outerShdw>
                </a:effectLst>
                <a:latin typeface="Arial" pitchFamily="34" charset="0"/>
                <a:cs typeface="Arial" pitchFamily="34" charset="0"/>
              </a:rPr>
              <a:t>Physical Review Special Topics-Physics Education Research</a:t>
            </a:r>
            <a:r>
              <a:rPr lang="en-CA" sz="1600" b="1" dirty="0">
                <a:effectLst>
                  <a:outerShdw blurRad="38100" dist="38100" dir="2700000" algn="tl">
                    <a:srgbClr val="000000">
                      <a:alpha val="43137"/>
                    </a:srgbClr>
                  </a:outerShdw>
                </a:effectLst>
                <a:latin typeface="Arial" pitchFamily="34" charset="0"/>
                <a:cs typeface="Arial" pitchFamily="34" charset="0"/>
              </a:rPr>
              <a:t>, </a:t>
            </a:r>
            <a:r>
              <a:rPr lang="en-CA" sz="1600" b="1" i="1" dirty="0">
                <a:effectLst>
                  <a:outerShdw blurRad="38100" dist="38100" dir="2700000" algn="tl">
                    <a:srgbClr val="000000">
                      <a:alpha val="43137"/>
                    </a:srgbClr>
                  </a:outerShdw>
                </a:effectLst>
                <a:latin typeface="Arial" pitchFamily="34" charset="0"/>
                <a:cs typeface="Arial" pitchFamily="34" charset="0"/>
              </a:rPr>
              <a:t>2</a:t>
            </a:r>
            <a:r>
              <a:rPr lang="en-CA" sz="1600" b="1" dirty="0">
                <a:effectLst>
                  <a:outerShdw blurRad="38100" dist="38100" dir="2700000" algn="tl">
                    <a:srgbClr val="000000">
                      <a:alpha val="43137"/>
                    </a:srgbClr>
                  </a:outerShdw>
                </a:effectLst>
                <a:latin typeface="Arial" pitchFamily="34" charset="0"/>
                <a:cs typeface="Arial" pitchFamily="34" charset="0"/>
              </a:rPr>
              <a:t>(1), 010101.</a:t>
            </a:r>
          </a:p>
        </p:txBody>
      </p:sp>
    </p:spTree>
    <p:extLst>
      <p:ext uri="{BB962C8B-B14F-4D97-AF65-F5344CB8AC3E}">
        <p14:creationId xmlns="" xmlns:p14="http://schemas.microsoft.com/office/powerpoint/2010/main" val="15163552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98"/>
            <a:ext cx="9144000" cy="1044324"/>
          </a:xfrm>
        </p:spPr>
        <p:txBody>
          <a:bodyPr/>
          <a:lstStyle/>
          <a:p>
            <a:r>
              <a:rPr lang="en-CA" dirty="0"/>
              <a:t>Measure Expert-Like Attitudes</a:t>
            </a:r>
          </a:p>
        </p:txBody>
      </p:sp>
      <p:sp>
        <p:nvSpPr>
          <p:cNvPr id="4" name="Rectangle 3"/>
          <p:cNvSpPr/>
          <p:nvPr/>
        </p:nvSpPr>
        <p:spPr>
          <a:xfrm>
            <a:off x="0" y="6353532"/>
            <a:ext cx="9144000" cy="461665"/>
          </a:xfrm>
          <a:prstGeom prst="rect">
            <a:avLst/>
          </a:prstGeom>
        </p:spPr>
        <p:txBody>
          <a:bodyPr wrap="square">
            <a:spAutoFit/>
          </a:bodyPr>
          <a:lstStyle/>
          <a:p>
            <a:r>
              <a:rPr lang="en-CA" sz="1200" b="1" dirty="0">
                <a:effectLst>
                  <a:outerShdw blurRad="38100" dist="38100" dir="2700000" algn="tl">
                    <a:srgbClr val="000000">
                      <a:alpha val="43137"/>
                    </a:srgbClr>
                  </a:outerShdw>
                </a:effectLst>
                <a:latin typeface="Arial" pitchFamily="34" charset="0"/>
                <a:cs typeface="Arial" pitchFamily="34" charset="0"/>
              </a:rPr>
              <a:t>Milner-</a:t>
            </a:r>
            <a:r>
              <a:rPr lang="en-CA" sz="1200" b="1" dirty="0" err="1">
                <a:effectLst>
                  <a:outerShdw blurRad="38100" dist="38100" dir="2700000" algn="tl">
                    <a:srgbClr val="000000">
                      <a:alpha val="43137"/>
                    </a:srgbClr>
                  </a:outerShdw>
                </a:effectLst>
                <a:latin typeface="Arial" pitchFamily="34" charset="0"/>
                <a:cs typeface="Arial" pitchFamily="34" charset="0"/>
              </a:rPr>
              <a:t>Bolotin</a:t>
            </a:r>
            <a:r>
              <a:rPr lang="en-CA" sz="1200" b="1" dirty="0">
                <a:effectLst>
                  <a:outerShdw blurRad="38100" dist="38100" dir="2700000" algn="tl">
                    <a:srgbClr val="000000">
                      <a:alpha val="43137"/>
                    </a:srgbClr>
                  </a:outerShdw>
                </a:effectLst>
                <a:latin typeface="Arial" pitchFamily="34" charset="0"/>
                <a:cs typeface="Arial" pitchFamily="34" charset="0"/>
              </a:rPr>
              <a:t>, M., </a:t>
            </a:r>
            <a:r>
              <a:rPr lang="en-CA" sz="1200" b="1" dirty="0" err="1">
                <a:effectLst>
                  <a:outerShdw blurRad="38100" dist="38100" dir="2700000" algn="tl">
                    <a:srgbClr val="000000">
                      <a:alpha val="43137"/>
                    </a:srgbClr>
                  </a:outerShdw>
                </a:effectLst>
                <a:latin typeface="Arial" pitchFamily="34" charset="0"/>
                <a:cs typeface="Arial" pitchFamily="34" charset="0"/>
              </a:rPr>
              <a:t>Antimirova</a:t>
            </a:r>
            <a:r>
              <a:rPr lang="en-CA" sz="1200" b="1" dirty="0">
                <a:effectLst>
                  <a:outerShdw blurRad="38100" dist="38100" dir="2700000" algn="tl">
                    <a:srgbClr val="000000">
                      <a:alpha val="43137"/>
                    </a:srgbClr>
                  </a:outerShdw>
                </a:effectLst>
                <a:latin typeface="Arial" pitchFamily="34" charset="0"/>
                <a:cs typeface="Arial" pitchFamily="34" charset="0"/>
              </a:rPr>
              <a:t>, T., </a:t>
            </a:r>
            <a:r>
              <a:rPr lang="en-CA" sz="1200" b="1" dirty="0" err="1">
                <a:effectLst>
                  <a:outerShdw blurRad="38100" dist="38100" dir="2700000" algn="tl">
                    <a:srgbClr val="000000">
                      <a:alpha val="43137"/>
                    </a:srgbClr>
                  </a:outerShdw>
                </a:effectLst>
                <a:latin typeface="Arial" pitchFamily="34" charset="0"/>
                <a:cs typeface="Arial" pitchFamily="34" charset="0"/>
              </a:rPr>
              <a:t>Noack</a:t>
            </a:r>
            <a:r>
              <a:rPr lang="en-CA" sz="1200" b="1" dirty="0">
                <a:effectLst>
                  <a:outerShdw blurRad="38100" dist="38100" dir="2700000" algn="tl">
                    <a:srgbClr val="000000">
                      <a:alpha val="43137"/>
                    </a:srgbClr>
                  </a:outerShdw>
                </a:effectLst>
                <a:latin typeface="Arial" pitchFamily="34" charset="0"/>
                <a:cs typeface="Arial" pitchFamily="34" charset="0"/>
              </a:rPr>
              <a:t>, A., &amp; </a:t>
            </a:r>
            <a:r>
              <a:rPr lang="en-CA" sz="1200" b="1" dirty="0" err="1">
                <a:effectLst>
                  <a:outerShdw blurRad="38100" dist="38100" dir="2700000" algn="tl">
                    <a:srgbClr val="000000">
                      <a:alpha val="43137"/>
                    </a:srgbClr>
                  </a:outerShdw>
                </a:effectLst>
                <a:latin typeface="Arial" pitchFamily="34" charset="0"/>
                <a:cs typeface="Arial" pitchFamily="34" charset="0"/>
              </a:rPr>
              <a:t>Petrov</a:t>
            </a:r>
            <a:r>
              <a:rPr lang="en-CA" sz="1200" b="1" dirty="0">
                <a:effectLst>
                  <a:outerShdw blurRad="38100" dist="38100" dir="2700000" algn="tl">
                    <a:srgbClr val="000000">
                      <a:alpha val="43137"/>
                    </a:srgbClr>
                  </a:outerShdw>
                </a:effectLst>
                <a:latin typeface="Arial" pitchFamily="34" charset="0"/>
                <a:cs typeface="Arial" pitchFamily="34" charset="0"/>
              </a:rPr>
              <a:t>, A. (2011). Attitudes about science and conceptual physics learning in university introductory physics courses. </a:t>
            </a:r>
            <a:r>
              <a:rPr lang="en-CA" sz="1200" b="1" i="1" dirty="0">
                <a:effectLst>
                  <a:outerShdw blurRad="38100" dist="38100" dir="2700000" algn="tl">
                    <a:srgbClr val="000000">
                      <a:alpha val="43137"/>
                    </a:srgbClr>
                  </a:outerShdw>
                </a:effectLst>
                <a:latin typeface="Arial" pitchFamily="34" charset="0"/>
                <a:cs typeface="Arial" pitchFamily="34" charset="0"/>
              </a:rPr>
              <a:t>Physical Review Special Topics-Physics Education Research</a:t>
            </a:r>
            <a:r>
              <a:rPr lang="en-CA" sz="1200" b="1" dirty="0">
                <a:effectLst>
                  <a:outerShdw blurRad="38100" dist="38100" dir="2700000" algn="tl">
                    <a:srgbClr val="000000">
                      <a:alpha val="43137"/>
                    </a:srgbClr>
                  </a:outerShdw>
                </a:effectLst>
                <a:latin typeface="Arial" pitchFamily="34" charset="0"/>
                <a:cs typeface="Arial" pitchFamily="34" charset="0"/>
              </a:rPr>
              <a:t>, </a:t>
            </a:r>
            <a:r>
              <a:rPr lang="en-CA" sz="1200" b="1" i="1" dirty="0">
                <a:effectLst>
                  <a:outerShdw blurRad="38100" dist="38100" dir="2700000" algn="tl">
                    <a:srgbClr val="000000">
                      <a:alpha val="43137"/>
                    </a:srgbClr>
                  </a:outerShdw>
                </a:effectLst>
                <a:latin typeface="Arial" pitchFamily="34" charset="0"/>
                <a:cs typeface="Arial" pitchFamily="34" charset="0"/>
              </a:rPr>
              <a:t>7</a:t>
            </a:r>
            <a:r>
              <a:rPr lang="en-CA" sz="1200" b="1" dirty="0">
                <a:effectLst>
                  <a:outerShdw blurRad="38100" dist="38100" dir="2700000" algn="tl">
                    <a:srgbClr val="000000">
                      <a:alpha val="43137"/>
                    </a:srgbClr>
                  </a:outerShdw>
                </a:effectLst>
                <a:latin typeface="Arial" pitchFamily="34" charset="0"/>
                <a:cs typeface="Arial" pitchFamily="34" charset="0"/>
              </a:rPr>
              <a:t>(2), 020107.</a:t>
            </a:r>
          </a:p>
        </p:txBody>
      </p:sp>
      <p:pic>
        <p:nvPicPr>
          <p:cNvPr id="1026" name="Picture 2"/>
          <p:cNvPicPr>
            <a:picLocks noGrp="1" noChangeAspect="1" noChangeArrowheads="1"/>
          </p:cNvPicPr>
          <p:nvPr>
            <p:ph idx="1"/>
          </p:nvPr>
        </p:nvPicPr>
        <p:blipFill>
          <a:blip r:embed="rId3" cstate="print"/>
          <a:srcRect l="2727" t="19356" r="11990" b="22579"/>
          <a:stretch>
            <a:fillRect/>
          </a:stretch>
        </p:blipFill>
        <p:spPr bwMode="auto">
          <a:xfrm>
            <a:off x="14279" y="1052622"/>
            <a:ext cx="9135619" cy="497603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2727" t="83707" r="11990" b="13191"/>
          <a:stretch>
            <a:fillRect/>
          </a:stretch>
        </p:blipFill>
        <p:spPr bwMode="auto">
          <a:xfrm>
            <a:off x="0" y="6018027"/>
            <a:ext cx="9156885" cy="265814"/>
          </a:xfrm>
          <a:prstGeom prst="rect">
            <a:avLst/>
          </a:prstGeom>
          <a:noFill/>
          <a:ln w="9525">
            <a:noFill/>
            <a:miter lim="800000"/>
            <a:headEnd/>
            <a:tailEnd/>
          </a:ln>
          <a:effectLst/>
        </p:spPr>
      </p:pic>
      <p:sp>
        <p:nvSpPr>
          <p:cNvPr id="3" name="Rectangle: Rounded Corners 2"/>
          <p:cNvSpPr/>
          <p:nvPr/>
        </p:nvSpPr>
        <p:spPr bwMode="auto">
          <a:xfrm>
            <a:off x="228600" y="3525253"/>
            <a:ext cx="445168" cy="2213810"/>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cxnSp>
        <p:nvCxnSpPr>
          <p:cNvPr id="7" name="Straight Connector 6"/>
          <p:cNvCxnSpPr/>
          <p:nvPr/>
        </p:nvCxnSpPr>
        <p:spPr bwMode="auto">
          <a:xfrm>
            <a:off x="673768" y="2827421"/>
            <a:ext cx="8109285"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799029010"/>
      </p:ext>
    </p:extLst>
  </p:cSld>
  <p:clrMapOvr>
    <a:masterClrMapping/>
  </p:clrMapOvr>
  <p:transition spd="med" advClick="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85346" name="Picture 2" descr="Image result"/>
          <p:cNvPicPr>
            <a:picLocks noChangeAspect="1" noChangeArrowheads="1"/>
          </p:cNvPicPr>
          <p:nvPr/>
        </p:nvPicPr>
        <p:blipFill>
          <a:blip r:embed="rId3" cstate="print"/>
          <a:srcRect l="1461" r="1916"/>
          <a:stretch>
            <a:fillRect/>
          </a:stretch>
        </p:blipFill>
        <p:spPr bwMode="auto">
          <a:xfrm>
            <a:off x="0" y="0"/>
            <a:ext cx="9144000" cy="5826642"/>
          </a:xfrm>
          <a:prstGeom prst="rect">
            <a:avLst/>
          </a:prstGeom>
          <a:noFill/>
        </p:spPr>
      </p:pic>
      <p:sp>
        <p:nvSpPr>
          <p:cNvPr id="5" name="Rectangle 4"/>
          <p:cNvSpPr/>
          <p:nvPr/>
        </p:nvSpPr>
        <p:spPr bwMode="auto">
          <a:xfrm>
            <a:off x="0" y="5816009"/>
            <a:ext cx="9144000" cy="1041991"/>
          </a:xfrm>
          <a:prstGeom prst="rect">
            <a:avLst/>
          </a:prstGeom>
          <a:solidFill>
            <a:srgbClr val="0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Tree>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tonybutler1.files.wordpress.com/2014/08/5dby_demag_1884_168.jpg"/>
          <p:cNvPicPr>
            <a:picLocks noChangeAspect="1" noChangeArrowheads="1"/>
          </p:cNvPicPr>
          <p:nvPr/>
        </p:nvPicPr>
        <p:blipFill>
          <a:blip r:embed="rId3" cstate="print">
            <a:lum contrast="10000"/>
          </a:blip>
          <a:srcRect l="9040" r="7207" b="11279"/>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082363" y="180754"/>
            <a:ext cx="3902149" cy="1766800"/>
          </a:xfrm>
        </p:spPr>
        <p:txBody>
          <a:bodyPr/>
          <a:lstStyle/>
          <a:p>
            <a:r>
              <a:rPr lang="en-US" sz="5400" dirty="0"/>
              <a:t>Scientific Revolution</a:t>
            </a:r>
          </a:p>
        </p:txBody>
      </p:sp>
      <p:sp>
        <p:nvSpPr>
          <p:cNvPr id="4" name="Rectangle 3"/>
          <p:cNvSpPr/>
          <p:nvPr/>
        </p:nvSpPr>
        <p:spPr>
          <a:xfrm>
            <a:off x="1" y="6252799"/>
            <a:ext cx="9144000" cy="584775"/>
          </a:xfrm>
          <a:prstGeom prst="rect">
            <a:avLst/>
          </a:prstGeom>
          <a:solidFill>
            <a:srgbClr val="000000">
              <a:alpha val="50196"/>
            </a:srgbClr>
          </a:solidFill>
        </p:spPr>
        <p:txBody>
          <a:bodyPr wrap="square">
            <a:spAutoFit/>
          </a:bodyPr>
          <a:lstStyle/>
          <a:p>
            <a:pPr algn="ctr"/>
            <a:r>
              <a:rPr lang="en-CA" sz="1600" dirty="0"/>
              <a:t> </a:t>
            </a:r>
            <a:r>
              <a:rPr lang="en-CA" sz="1600" b="1" i="1" dirty="0">
                <a:latin typeface="Arial" pitchFamily="34" charset="0"/>
                <a:cs typeface="Arial" pitchFamily="34" charset="0"/>
              </a:rPr>
              <a:t>A Philosopher giving a Lecture on the </a:t>
            </a:r>
            <a:r>
              <a:rPr lang="en-CA" sz="1600" b="1" i="1" dirty="0" err="1">
                <a:latin typeface="Arial" pitchFamily="34" charset="0"/>
                <a:cs typeface="Arial" pitchFamily="34" charset="0"/>
              </a:rPr>
              <a:t>Orrery</a:t>
            </a:r>
            <a:r>
              <a:rPr lang="en-CA" sz="1600" b="1" i="1" dirty="0">
                <a:latin typeface="Arial" pitchFamily="34" charset="0"/>
                <a:cs typeface="Arial" pitchFamily="34" charset="0"/>
              </a:rPr>
              <a:t> in which a lamp is put in place of the Sun, </a:t>
            </a:r>
            <a:r>
              <a:rPr lang="en-CA" sz="1600" b="1" dirty="0">
                <a:latin typeface="Arial" pitchFamily="34" charset="0"/>
                <a:cs typeface="Arial" pitchFamily="34" charset="0"/>
              </a:rPr>
              <a:t> </a:t>
            </a:r>
          </a:p>
          <a:p>
            <a:pPr algn="ctr"/>
            <a:r>
              <a:rPr lang="en-CA" sz="1600" b="1" dirty="0">
                <a:latin typeface="Arial" pitchFamily="34" charset="0"/>
                <a:cs typeface="Arial" pitchFamily="34" charset="0"/>
              </a:rPr>
              <a:t>Joseph Wright of Derby, 1766</a:t>
            </a:r>
          </a:p>
        </p:txBody>
      </p:sp>
    </p:spTree>
    <p:extLst>
      <p:ext uri="{BB962C8B-B14F-4D97-AF65-F5344CB8AC3E}">
        <p14:creationId xmlns="" xmlns:p14="http://schemas.microsoft.com/office/powerpoint/2010/main" val="3762619897"/>
      </p:ext>
    </p:extLst>
  </p:cSld>
  <p:clrMapOvr>
    <a:masterClrMapping/>
  </p:clrMapOvr>
  <p:transition spd="med" advClick="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p:cNvPicPr>
            <a:picLocks noChangeAspect="1" noChangeArrowheads="1"/>
          </p:cNvPicPr>
          <p:nvPr/>
        </p:nvPicPr>
        <p:blipFill>
          <a:blip r:embed="rId2"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p:txBody>
          <a:bodyPr/>
          <a:lstStyle/>
          <a:p>
            <a:r>
              <a:rPr lang="en-US" dirty="0"/>
              <a:t>Cognitive Learning Cycle</a:t>
            </a:r>
          </a:p>
        </p:txBody>
      </p:sp>
      <p:sp>
        <p:nvSpPr>
          <p:cNvPr id="8" name="Oval 7"/>
          <p:cNvSpPr/>
          <p:nvPr/>
        </p:nvSpPr>
        <p:spPr bwMode="auto">
          <a:xfrm>
            <a:off x="745959" y="2538663"/>
            <a:ext cx="2875546" cy="3098967"/>
          </a:xfrm>
          <a:prstGeom prst="ellipse">
            <a:avLst/>
          </a:prstGeom>
          <a:solidFill>
            <a:srgbClr val="0099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Frontal Integrative Cortex</a:t>
            </a:r>
          </a:p>
        </p:txBody>
      </p:sp>
      <p:sp>
        <p:nvSpPr>
          <p:cNvPr id="10" name="Oval 9"/>
          <p:cNvSpPr/>
          <p:nvPr/>
        </p:nvSpPr>
        <p:spPr bwMode="auto">
          <a:xfrm>
            <a:off x="2967789" y="1143001"/>
            <a:ext cx="2542673" cy="2395119"/>
          </a:xfrm>
          <a:prstGeom prst="ellipse">
            <a:avLst/>
          </a:prstGeom>
          <a:solidFill>
            <a:schemeClr val="accent2">
              <a:lumMod val="75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Premotor and Motor</a:t>
            </a:r>
          </a:p>
        </p:txBody>
      </p:sp>
      <p:sp>
        <p:nvSpPr>
          <p:cNvPr id="11" name="Oval 10"/>
          <p:cNvSpPr/>
          <p:nvPr/>
        </p:nvSpPr>
        <p:spPr bwMode="auto">
          <a:xfrm>
            <a:off x="4925629" y="2062584"/>
            <a:ext cx="3327330" cy="2971798"/>
          </a:xfrm>
          <a:prstGeom prst="ellipse">
            <a:avLst/>
          </a:prstGeom>
          <a:solidFill>
            <a:srgbClr val="00B05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Sensory and </a:t>
            </a:r>
            <a:r>
              <a:rPr kumimoji="0" lang="en-US" sz="2800" b="1" i="0" u="none" strike="noStrike" cap="none" normalizeH="0" baseline="0" dirty="0" err="1">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Postsensory</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Oval 11"/>
          <p:cNvSpPr/>
          <p:nvPr/>
        </p:nvSpPr>
        <p:spPr bwMode="auto">
          <a:xfrm>
            <a:off x="3597442" y="4477089"/>
            <a:ext cx="2839453" cy="2395119"/>
          </a:xfrm>
          <a:prstGeom prst="ellipse">
            <a:avLst/>
          </a:prstGeom>
          <a:solidFill>
            <a:schemeClr val="bg2">
              <a:lumMod val="50000"/>
              <a:lumOff val="5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Temporal Integrative Cortex</a:t>
            </a:r>
          </a:p>
        </p:txBody>
      </p:sp>
      <p:sp>
        <p:nvSpPr>
          <p:cNvPr id="17" name="TextBox 16"/>
          <p:cNvSpPr txBox="1"/>
          <p:nvPr/>
        </p:nvSpPr>
        <p:spPr>
          <a:xfrm>
            <a:off x="180474" y="6333482"/>
            <a:ext cx="5005137"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Zull</a:t>
            </a:r>
            <a:r>
              <a:rPr lang="en-US" b="1" dirty="0">
                <a:latin typeface="Arial" panose="020B0604020202020204" pitchFamily="34" charset="0"/>
                <a:cs typeface="Arial" panose="020B0604020202020204" pitchFamily="34" charset="0"/>
              </a:rPr>
              <a:t>, J. </a:t>
            </a:r>
            <a:r>
              <a:rPr lang="en-US" b="1" i="1" dirty="0">
                <a:latin typeface="Arial" panose="020B0604020202020204" pitchFamily="34" charset="0"/>
                <a:cs typeface="Arial" panose="020B0604020202020204" pitchFamily="34" charset="0"/>
              </a:rPr>
              <a:t>The Art of Changing the Brain. 2002</a:t>
            </a:r>
            <a:endParaRPr lang="en-US"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8374127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p:cNvPicPr>
            <a:picLocks noChangeAspect="1" noChangeArrowheads="1"/>
          </p:cNvPicPr>
          <p:nvPr/>
        </p:nvPicPr>
        <p:blipFill>
          <a:blip r:embed="rId2"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p:txBody>
          <a:bodyPr/>
          <a:lstStyle/>
          <a:p>
            <a:r>
              <a:rPr lang="en-US" dirty="0"/>
              <a:t>Cognitive Learning Cycle</a:t>
            </a:r>
          </a:p>
        </p:txBody>
      </p:sp>
      <p:sp>
        <p:nvSpPr>
          <p:cNvPr id="8" name="Oval 7"/>
          <p:cNvSpPr/>
          <p:nvPr/>
        </p:nvSpPr>
        <p:spPr bwMode="auto">
          <a:xfrm>
            <a:off x="745959" y="2538663"/>
            <a:ext cx="2875546" cy="3098967"/>
          </a:xfrm>
          <a:prstGeom prst="ellipse">
            <a:avLst/>
          </a:prstGeom>
          <a:solidFill>
            <a:srgbClr val="0099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a:t>
            </a:r>
          </a:p>
        </p:txBody>
      </p:sp>
      <p:sp>
        <p:nvSpPr>
          <p:cNvPr id="10" name="Oval 9"/>
          <p:cNvSpPr/>
          <p:nvPr/>
        </p:nvSpPr>
        <p:spPr bwMode="auto">
          <a:xfrm>
            <a:off x="2967789" y="1143001"/>
            <a:ext cx="2542673" cy="2395119"/>
          </a:xfrm>
          <a:prstGeom prst="ellipse">
            <a:avLst/>
          </a:prstGeom>
          <a:solidFill>
            <a:schemeClr val="accent2">
              <a:lumMod val="75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a:t>
            </a:r>
          </a:p>
        </p:txBody>
      </p:sp>
      <p:sp>
        <p:nvSpPr>
          <p:cNvPr id="11" name="Oval 10"/>
          <p:cNvSpPr/>
          <p:nvPr/>
        </p:nvSpPr>
        <p:spPr bwMode="auto">
          <a:xfrm>
            <a:off x="4925629" y="2062584"/>
            <a:ext cx="3327330" cy="2971798"/>
          </a:xfrm>
          <a:prstGeom prst="ellipse">
            <a:avLst/>
          </a:prstGeom>
          <a:solidFill>
            <a:srgbClr val="00B05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Input</a:t>
            </a:r>
          </a:p>
        </p:txBody>
      </p:sp>
      <p:sp>
        <p:nvSpPr>
          <p:cNvPr id="12" name="Oval 11"/>
          <p:cNvSpPr/>
          <p:nvPr/>
        </p:nvSpPr>
        <p:spPr bwMode="auto">
          <a:xfrm>
            <a:off x="3597442" y="4477089"/>
            <a:ext cx="2839453" cy="2395119"/>
          </a:xfrm>
          <a:prstGeom prst="ellipse">
            <a:avLst/>
          </a:prstGeom>
          <a:solidFill>
            <a:schemeClr val="bg2">
              <a:lumMod val="50000"/>
              <a:lumOff val="5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Assign Meaning</a:t>
            </a:r>
          </a:p>
        </p:txBody>
      </p:sp>
      <p:sp>
        <p:nvSpPr>
          <p:cNvPr id="9" name="Arrow: Circular 8"/>
          <p:cNvSpPr/>
          <p:nvPr/>
        </p:nvSpPr>
        <p:spPr bwMode="auto">
          <a:xfrm rot="19927635">
            <a:off x="3366830" y="3093204"/>
            <a:ext cx="1885945" cy="1828800"/>
          </a:xfrm>
          <a:prstGeom prst="circularArrow">
            <a:avLst>
              <a:gd name="adj1" fmla="val 12500"/>
              <a:gd name="adj2" fmla="val 1142319"/>
              <a:gd name="adj3" fmla="val 20457681"/>
              <a:gd name="adj4" fmla="val 2170521"/>
              <a:gd name="adj5" fmla="val 12500"/>
            </a:avLst>
          </a:prstGeom>
          <a:solidFill>
            <a:schemeClr val="accent1"/>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13" name="TextBox 12"/>
          <p:cNvSpPr txBox="1"/>
          <p:nvPr/>
        </p:nvSpPr>
        <p:spPr>
          <a:xfrm>
            <a:off x="180474" y="6333482"/>
            <a:ext cx="5005137"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Zull</a:t>
            </a:r>
            <a:r>
              <a:rPr lang="en-US" b="1" dirty="0">
                <a:latin typeface="Arial" panose="020B0604020202020204" pitchFamily="34" charset="0"/>
                <a:cs typeface="Arial" panose="020B0604020202020204" pitchFamily="34" charset="0"/>
              </a:rPr>
              <a:t>, J. </a:t>
            </a:r>
            <a:r>
              <a:rPr lang="en-US" b="1" i="1" dirty="0">
                <a:latin typeface="Arial" panose="020B0604020202020204" pitchFamily="34" charset="0"/>
                <a:cs typeface="Arial" panose="020B0604020202020204" pitchFamily="34" charset="0"/>
              </a:rPr>
              <a:t>The Art of Changing the Brain. 2002</a:t>
            </a:r>
            <a:endParaRPr lang="en-US"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021524291"/>
      </p:ext>
    </p:extLst>
  </p:cSld>
  <p:clrMapOvr>
    <a:masterClrMapping/>
  </p:clrMapOvr>
  <p:transition spd="med"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p:cNvPicPr>
            <a:picLocks noChangeAspect="1" noChangeArrowheads="1"/>
          </p:cNvPicPr>
          <p:nvPr/>
        </p:nvPicPr>
        <p:blipFill>
          <a:blip r:embed="rId2" cstate="print"/>
          <a:srcRect l="18302" t="3290" r="18289" b="13767"/>
          <a:stretch>
            <a:fillRect/>
          </a:stretch>
        </p:blipFill>
        <p:spPr bwMode="auto">
          <a:xfrm>
            <a:off x="0" y="1"/>
            <a:ext cx="9144000" cy="6858000"/>
          </a:xfrm>
          <a:prstGeom prst="rect">
            <a:avLst/>
          </a:prstGeom>
          <a:noFill/>
        </p:spPr>
      </p:pic>
      <p:sp>
        <p:nvSpPr>
          <p:cNvPr id="2" name="Title 1"/>
          <p:cNvSpPr>
            <a:spLocks noGrp="1"/>
          </p:cNvSpPr>
          <p:nvPr>
            <p:ph type="title"/>
          </p:nvPr>
        </p:nvSpPr>
        <p:spPr/>
        <p:txBody>
          <a:bodyPr/>
          <a:lstStyle/>
          <a:p>
            <a:r>
              <a:rPr lang="en-US" dirty="0"/>
              <a:t>Cognitive Learning Cycle</a:t>
            </a:r>
          </a:p>
        </p:txBody>
      </p:sp>
      <p:sp>
        <p:nvSpPr>
          <p:cNvPr id="8" name="Oval 7"/>
          <p:cNvSpPr/>
          <p:nvPr/>
        </p:nvSpPr>
        <p:spPr bwMode="auto">
          <a:xfrm>
            <a:off x="745959" y="2538663"/>
            <a:ext cx="2875546" cy="3098967"/>
          </a:xfrm>
          <a:prstGeom prst="ellipse">
            <a:avLst/>
          </a:prstGeom>
          <a:solidFill>
            <a:srgbClr val="0099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Abstract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Hypotheses</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Oval 9"/>
          <p:cNvSpPr/>
          <p:nvPr/>
        </p:nvSpPr>
        <p:spPr bwMode="auto">
          <a:xfrm>
            <a:off x="2967789" y="1143001"/>
            <a:ext cx="2542673" cy="2395119"/>
          </a:xfrm>
          <a:prstGeom prst="ellipse">
            <a:avLst/>
          </a:prstGeom>
          <a:solidFill>
            <a:schemeClr val="accent2">
              <a:lumMod val="75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Testing</a:t>
            </a:r>
          </a:p>
        </p:txBody>
      </p:sp>
      <p:sp>
        <p:nvSpPr>
          <p:cNvPr id="11" name="Oval 10"/>
          <p:cNvSpPr/>
          <p:nvPr/>
        </p:nvSpPr>
        <p:spPr bwMode="auto">
          <a:xfrm>
            <a:off x="4925629" y="2062584"/>
            <a:ext cx="3327330" cy="2971798"/>
          </a:xfrm>
          <a:prstGeom prst="ellipse">
            <a:avLst/>
          </a:prstGeom>
          <a:solidFill>
            <a:srgbClr val="00B05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Concrete Experience</a:t>
            </a:r>
          </a:p>
        </p:txBody>
      </p:sp>
      <p:sp>
        <p:nvSpPr>
          <p:cNvPr id="12" name="Oval 11"/>
          <p:cNvSpPr/>
          <p:nvPr/>
        </p:nvSpPr>
        <p:spPr bwMode="auto">
          <a:xfrm>
            <a:off x="3597442" y="4477089"/>
            <a:ext cx="2839453" cy="2395119"/>
          </a:xfrm>
          <a:prstGeom prst="ellipse">
            <a:avLst/>
          </a:prstGeom>
          <a:solidFill>
            <a:schemeClr val="bg2">
              <a:lumMod val="50000"/>
              <a:lumOff val="5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Reflective Observation</a:t>
            </a:r>
          </a:p>
        </p:txBody>
      </p:sp>
      <p:sp>
        <p:nvSpPr>
          <p:cNvPr id="9" name="Arrow: Circular 8"/>
          <p:cNvSpPr/>
          <p:nvPr/>
        </p:nvSpPr>
        <p:spPr bwMode="auto">
          <a:xfrm rot="19927635">
            <a:off x="3366830" y="3093204"/>
            <a:ext cx="1885945" cy="1828800"/>
          </a:xfrm>
          <a:prstGeom prst="circularArrow">
            <a:avLst>
              <a:gd name="adj1" fmla="val 12500"/>
              <a:gd name="adj2" fmla="val 1142319"/>
              <a:gd name="adj3" fmla="val 20457681"/>
              <a:gd name="adj4" fmla="val 2170521"/>
              <a:gd name="adj5" fmla="val 12500"/>
            </a:avLst>
          </a:prstGeom>
          <a:solidFill>
            <a:schemeClr val="accent1"/>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13" name="TextBox 12"/>
          <p:cNvSpPr txBox="1"/>
          <p:nvPr/>
        </p:nvSpPr>
        <p:spPr>
          <a:xfrm>
            <a:off x="180474" y="6333482"/>
            <a:ext cx="5005137"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Zull</a:t>
            </a:r>
            <a:r>
              <a:rPr lang="en-US" b="1" dirty="0">
                <a:latin typeface="Arial" panose="020B0604020202020204" pitchFamily="34" charset="0"/>
                <a:cs typeface="Arial" panose="020B0604020202020204" pitchFamily="34" charset="0"/>
              </a:rPr>
              <a:t>, J. </a:t>
            </a:r>
            <a:r>
              <a:rPr lang="en-US" b="1" i="1" dirty="0">
                <a:latin typeface="Arial" panose="020B0604020202020204" pitchFamily="34" charset="0"/>
                <a:cs typeface="Arial" panose="020B0604020202020204" pitchFamily="34" charset="0"/>
              </a:rPr>
              <a:t>The Art of Changing the Brain. 2002</a:t>
            </a:r>
            <a:endParaRPr lang="en-US"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11436202"/>
      </p:ext>
    </p:extLst>
  </p:cSld>
  <p:clrMapOvr>
    <a:masterClrMapping/>
  </p:clrMapOvr>
  <p:transition spd="med" advClick="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p:cNvPicPr>
            <a:picLocks noChangeAspect="1" noChangeArrowheads="1"/>
          </p:cNvPicPr>
          <p:nvPr/>
        </p:nvPicPr>
        <p:blipFill>
          <a:blip r:embed="rId2" cstate="print"/>
          <a:srcRect l="18302" t="3290" r="18289" b="13767"/>
          <a:stretch>
            <a:fillRect/>
          </a:stretch>
        </p:blipFill>
        <p:spPr bwMode="auto">
          <a:xfrm>
            <a:off x="0" y="1"/>
            <a:ext cx="9144000" cy="6858000"/>
          </a:xfrm>
          <a:prstGeom prst="rect">
            <a:avLst/>
          </a:prstGeom>
          <a:noFill/>
        </p:spPr>
      </p:pic>
      <p:sp>
        <p:nvSpPr>
          <p:cNvPr id="8" name="Oval 7"/>
          <p:cNvSpPr/>
          <p:nvPr/>
        </p:nvSpPr>
        <p:spPr bwMode="auto">
          <a:xfrm>
            <a:off x="745959" y="2538663"/>
            <a:ext cx="2875546" cy="3098967"/>
          </a:xfrm>
          <a:prstGeom prst="ellipse">
            <a:avLst/>
          </a:prstGeom>
          <a:solidFill>
            <a:srgbClr val="0099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Abstract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Hypotheses</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Oval 9"/>
          <p:cNvSpPr/>
          <p:nvPr/>
        </p:nvSpPr>
        <p:spPr bwMode="auto">
          <a:xfrm>
            <a:off x="2967789" y="1143001"/>
            <a:ext cx="2542673" cy="2395119"/>
          </a:xfrm>
          <a:prstGeom prst="ellipse">
            <a:avLst/>
          </a:prstGeom>
          <a:solidFill>
            <a:schemeClr val="accent2">
              <a:lumMod val="75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Testing</a:t>
            </a:r>
          </a:p>
        </p:txBody>
      </p:sp>
      <p:sp>
        <p:nvSpPr>
          <p:cNvPr id="11" name="Oval 10"/>
          <p:cNvSpPr/>
          <p:nvPr/>
        </p:nvSpPr>
        <p:spPr bwMode="auto">
          <a:xfrm>
            <a:off x="4925629" y="2062584"/>
            <a:ext cx="3327330" cy="2971798"/>
          </a:xfrm>
          <a:prstGeom prst="ellipse">
            <a:avLst/>
          </a:prstGeom>
          <a:solidFill>
            <a:srgbClr val="00B05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Concrete Experience</a:t>
            </a:r>
          </a:p>
        </p:txBody>
      </p:sp>
      <p:sp>
        <p:nvSpPr>
          <p:cNvPr id="12" name="Oval 11"/>
          <p:cNvSpPr/>
          <p:nvPr/>
        </p:nvSpPr>
        <p:spPr bwMode="auto">
          <a:xfrm>
            <a:off x="3597442" y="4477089"/>
            <a:ext cx="2839453" cy="2395119"/>
          </a:xfrm>
          <a:prstGeom prst="ellipse">
            <a:avLst/>
          </a:prstGeom>
          <a:solidFill>
            <a:schemeClr val="bg2">
              <a:lumMod val="50000"/>
              <a:lumOff val="5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Reflective Observation</a:t>
            </a:r>
          </a:p>
        </p:txBody>
      </p:sp>
      <p:sp>
        <p:nvSpPr>
          <p:cNvPr id="9" name="Arrow: Circular 8"/>
          <p:cNvSpPr/>
          <p:nvPr/>
        </p:nvSpPr>
        <p:spPr bwMode="auto">
          <a:xfrm rot="19927635">
            <a:off x="3366830" y="3093204"/>
            <a:ext cx="1885945" cy="1828800"/>
          </a:xfrm>
          <a:prstGeom prst="circularArrow">
            <a:avLst>
              <a:gd name="adj1" fmla="val 12500"/>
              <a:gd name="adj2" fmla="val 1142319"/>
              <a:gd name="adj3" fmla="val 20457681"/>
              <a:gd name="adj4" fmla="val 2170521"/>
              <a:gd name="adj5" fmla="val 12500"/>
            </a:avLst>
          </a:prstGeom>
          <a:solidFill>
            <a:schemeClr val="accent1"/>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13" name="TextBox 12"/>
          <p:cNvSpPr txBox="1"/>
          <p:nvPr/>
        </p:nvSpPr>
        <p:spPr>
          <a:xfrm>
            <a:off x="180474" y="6333482"/>
            <a:ext cx="5005137"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Zull</a:t>
            </a:r>
            <a:r>
              <a:rPr lang="en-US" b="1" dirty="0">
                <a:latin typeface="Arial" panose="020B0604020202020204" pitchFamily="34" charset="0"/>
                <a:cs typeface="Arial" panose="020B0604020202020204" pitchFamily="34" charset="0"/>
              </a:rPr>
              <a:t>, J. </a:t>
            </a:r>
            <a:r>
              <a:rPr lang="en-US" b="1" i="1" dirty="0">
                <a:latin typeface="Arial" panose="020B0604020202020204" pitchFamily="34" charset="0"/>
                <a:cs typeface="Arial" panose="020B0604020202020204" pitchFamily="34" charset="0"/>
              </a:rPr>
              <a:t>The Art of Changing the Brain. 2002</a:t>
            </a:r>
            <a:endParaRPr lang="en-US"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10362"/>
            <a:ext cx="8229600" cy="1377094"/>
          </a:xfrm>
        </p:spPr>
        <p:txBody>
          <a:bodyPr/>
          <a:lstStyle/>
          <a:p>
            <a:r>
              <a:rPr lang="en-US" sz="4000" dirty="0"/>
              <a:t>Which parts of the cycle does traditional instruction focus on?</a:t>
            </a:r>
          </a:p>
        </p:txBody>
      </p:sp>
    </p:spTree>
    <p:extLst>
      <p:ext uri="{BB962C8B-B14F-4D97-AF65-F5344CB8AC3E}">
        <p14:creationId xmlns="" xmlns:p14="http://schemas.microsoft.com/office/powerpoint/2010/main" val="474429523"/>
      </p:ext>
    </p:extLst>
  </p:cSld>
  <p:clrMapOvr>
    <a:masterClrMapping/>
  </p:clrMapOvr>
  <p:transition spd="med" advClick="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p:cNvPicPr>
            <a:picLocks noChangeAspect="1" noChangeArrowheads="1"/>
          </p:cNvPicPr>
          <p:nvPr/>
        </p:nvPicPr>
        <p:blipFill>
          <a:blip r:embed="rId2" cstate="print"/>
          <a:srcRect l="18302" t="3290" r="18289" b="13767"/>
          <a:stretch>
            <a:fillRect/>
          </a:stretch>
        </p:blipFill>
        <p:spPr bwMode="auto">
          <a:xfrm>
            <a:off x="0" y="1"/>
            <a:ext cx="9144000" cy="6858000"/>
          </a:xfrm>
          <a:prstGeom prst="rect">
            <a:avLst/>
          </a:prstGeom>
          <a:noFill/>
        </p:spPr>
      </p:pic>
      <p:sp>
        <p:nvSpPr>
          <p:cNvPr id="17" name="Oval 16"/>
          <p:cNvSpPr/>
          <p:nvPr/>
        </p:nvSpPr>
        <p:spPr bwMode="auto">
          <a:xfrm>
            <a:off x="4958286" y="2084352"/>
            <a:ext cx="3327330" cy="2971798"/>
          </a:xfrm>
          <a:prstGeom prst="ellipse">
            <a:avLst/>
          </a:prstGeom>
          <a:solidFill>
            <a:srgbClr val="00B05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Concrete Experience</a:t>
            </a:r>
          </a:p>
        </p:txBody>
      </p:sp>
      <p:sp>
        <p:nvSpPr>
          <p:cNvPr id="2" name="Title 1"/>
          <p:cNvSpPr>
            <a:spLocks noGrp="1"/>
          </p:cNvSpPr>
          <p:nvPr>
            <p:ph type="title"/>
          </p:nvPr>
        </p:nvSpPr>
        <p:spPr>
          <a:xfrm>
            <a:off x="0" y="-10362"/>
            <a:ext cx="9144000" cy="1143000"/>
          </a:xfrm>
        </p:spPr>
        <p:txBody>
          <a:bodyPr/>
          <a:lstStyle/>
          <a:p>
            <a:r>
              <a:rPr lang="en-US" dirty="0"/>
              <a:t>Learning Model #1 </a:t>
            </a:r>
            <a:r>
              <a:rPr lang="en-US" dirty="0" err="1"/>
              <a:t>Behaviours</a:t>
            </a:r>
            <a:endParaRPr lang="en-US" dirty="0"/>
          </a:p>
        </p:txBody>
      </p:sp>
      <p:sp>
        <p:nvSpPr>
          <p:cNvPr id="8" name="Oval 7"/>
          <p:cNvSpPr/>
          <p:nvPr/>
        </p:nvSpPr>
        <p:spPr bwMode="auto">
          <a:xfrm>
            <a:off x="745959" y="2538663"/>
            <a:ext cx="2875546" cy="3098967"/>
          </a:xfrm>
          <a:prstGeom prst="ellipse">
            <a:avLst/>
          </a:prstGeom>
          <a:solidFill>
            <a:srgbClr val="0099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Abstract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Hypotheses</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Oval 9"/>
          <p:cNvSpPr/>
          <p:nvPr/>
        </p:nvSpPr>
        <p:spPr bwMode="auto">
          <a:xfrm>
            <a:off x="2967789" y="1143001"/>
            <a:ext cx="2542673" cy="2395119"/>
          </a:xfrm>
          <a:prstGeom prst="ellipse">
            <a:avLst/>
          </a:prstGeom>
          <a:solidFill>
            <a:schemeClr val="accent2">
              <a:lumMod val="75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Testing</a:t>
            </a:r>
          </a:p>
        </p:txBody>
      </p:sp>
      <p:sp>
        <p:nvSpPr>
          <p:cNvPr id="12" name="Oval 11"/>
          <p:cNvSpPr/>
          <p:nvPr/>
        </p:nvSpPr>
        <p:spPr bwMode="auto">
          <a:xfrm>
            <a:off x="3597442" y="4477089"/>
            <a:ext cx="2839453" cy="2395119"/>
          </a:xfrm>
          <a:prstGeom prst="ellipse">
            <a:avLst/>
          </a:prstGeom>
          <a:solidFill>
            <a:schemeClr val="bg2">
              <a:lumMod val="50000"/>
              <a:lumOff val="5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Reflective Observation</a:t>
            </a:r>
          </a:p>
        </p:txBody>
      </p:sp>
      <p:sp>
        <p:nvSpPr>
          <p:cNvPr id="13" name="TextBox 12"/>
          <p:cNvSpPr txBox="1"/>
          <p:nvPr/>
        </p:nvSpPr>
        <p:spPr>
          <a:xfrm>
            <a:off x="180474" y="6333482"/>
            <a:ext cx="5005137"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Zull</a:t>
            </a:r>
            <a:r>
              <a:rPr lang="en-US" b="1" dirty="0">
                <a:latin typeface="Arial" panose="020B0604020202020204" pitchFamily="34" charset="0"/>
                <a:cs typeface="Arial" panose="020B0604020202020204" pitchFamily="34" charset="0"/>
              </a:rPr>
              <a:t>, J. </a:t>
            </a:r>
            <a:r>
              <a:rPr lang="en-US" b="1" i="1" dirty="0">
                <a:latin typeface="Arial" panose="020B0604020202020204" pitchFamily="34" charset="0"/>
                <a:cs typeface="Arial" panose="020B0604020202020204" pitchFamily="34" charset="0"/>
              </a:rPr>
              <a:t>The Art of Changing the Brain. 2002</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6378091" y="985514"/>
            <a:ext cx="2496850" cy="1077218"/>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Traditional Instruction</a:t>
            </a:r>
          </a:p>
        </p:txBody>
      </p:sp>
      <p:sp>
        <p:nvSpPr>
          <p:cNvPr id="18" name="TextBox 17"/>
          <p:cNvSpPr txBox="1"/>
          <p:nvPr/>
        </p:nvSpPr>
        <p:spPr>
          <a:xfrm>
            <a:off x="84990" y="1000594"/>
            <a:ext cx="2496850" cy="1569660"/>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Traditional Student Work</a:t>
            </a:r>
          </a:p>
        </p:txBody>
      </p:sp>
      <p:sp>
        <p:nvSpPr>
          <p:cNvPr id="11" name="Oval 10"/>
          <p:cNvSpPr/>
          <p:nvPr/>
        </p:nvSpPr>
        <p:spPr bwMode="auto">
          <a:xfrm>
            <a:off x="4925629" y="2062584"/>
            <a:ext cx="3327330" cy="2971798"/>
          </a:xfrm>
          <a:prstGeom prst="ellipse">
            <a:avLst/>
          </a:prstGeom>
          <a:solidFill>
            <a:srgbClr val="00B050"/>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Lots of Input!</a:t>
            </a:r>
          </a:p>
        </p:txBody>
      </p:sp>
      <p:sp>
        <p:nvSpPr>
          <p:cNvPr id="14" name="Oval 13"/>
          <p:cNvSpPr/>
          <p:nvPr/>
        </p:nvSpPr>
        <p:spPr bwMode="auto">
          <a:xfrm>
            <a:off x="3585412" y="4477089"/>
            <a:ext cx="2839453" cy="2395119"/>
          </a:xfrm>
          <a:prstGeom prst="ellipse">
            <a:avLst/>
          </a:prstGeom>
          <a:solidFill>
            <a:srgbClr val="0A47FF"/>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Little Reflection to Assign Meaning</a:t>
            </a:r>
          </a:p>
        </p:txBody>
      </p:sp>
      <p:sp>
        <p:nvSpPr>
          <p:cNvPr id="15" name="Oval 14"/>
          <p:cNvSpPr/>
          <p:nvPr/>
        </p:nvSpPr>
        <p:spPr bwMode="auto">
          <a:xfrm>
            <a:off x="742719" y="2554872"/>
            <a:ext cx="2875546" cy="3098967"/>
          </a:xfrm>
          <a:prstGeom prst="ellipse">
            <a:avLst/>
          </a:prstGeom>
          <a:solidFill>
            <a:srgbClr val="0099CC"/>
          </a:solid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Lots of Math Work!</a:t>
            </a:r>
          </a:p>
        </p:txBody>
      </p:sp>
      <p:sp>
        <p:nvSpPr>
          <p:cNvPr id="16" name="Oval 15"/>
          <p:cNvSpPr/>
          <p:nvPr/>
        </p:nvSpPr>
        <p:spPr bwMode="auto">
          <a:xfrm>
            <a:off x="2954819" y="1149488"/>
            <a:ext cx="2542673" cy="2395119"/>
          </a:xfrm>
          <a:prstGeom prst="ellipse">
            <a:avLst/>
          </a:prstGeom>
          <a:solidFill>
            <a:srgbClr val="753FCE"/>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Little Active Testing</a:t>
            </a:r>
          </a:p>
        </p:txBody>
      </p:sp>
      <p:sp>
        <p:nvSpPr>
          <p:cNvPr id="9" name="Arrow: Circular 8"/>
          <p:cNvSpPr/>
          <p:nvPr/>
        </p:nvSpPr>
        <p:spPr bwMode="auto">
          <a:xfrm rot="19927635">
            <a:off x="3366830" y="3093204"/>
            <a:ext cx="1885945" cy="1828800"/>
          </a:xfrm>
          <a:prstGeom prst="circularArrow">
            <a:avLst>
              <a:gd name="adj1" fmla="val 12500"/>
              <a:gd name="adj2" fmla="val 1142319"/>
              <a:gd name="adj3" fmla="val 20457681"/>
              <a:gd name="adj4" fmla="val 2170521"/>
              <a:gd name="adj5" fmla="val 12500"/>
            </a:avLst>
          </a:prstGeom>
          <a:solidFill>
            <a:schemeClr val="accent1"/>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Tree>
    <p:extLst>
      <p:ext uri="{BB962C8B-B14F-4D97-AF65-F5344CB8AC3E}">
        <p14:creationId xmlns="" xmlns:p14="http://schemas.microsoft.com/office/powerpoint/2010/main" val="358816714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p:cNvPicPr>
            <a:picLocks noChangeAspect="1" noChangeArrowheads="1"/>
          </p:cNvPicPr>
          <p:nvPr/>
        </p:nvPicPr>
        <p:blipFill>
          <a:blip r:embed="rId2" cstate="print"/>
          <a:srcRect l="18302" t="3290" r="18289" b="13767"/>
          <a:stretch>
            <a:fillRect/>
          </a:stretch>
        </p:blipFill>
        <p:spPr bwMode="auto">
          <a:xfrm>
            <a:off x="0" y="1"/>
            <a:ext cx="9144000" cy="6858000"/>
          </a:xfrm>
          <a:prstGeom prst="rect">
            <a:avLst/>
          </a:prstGeom>
          <a:noFill/>
        </p:spPr>
      </p:pic>
      <p:sp>
        <p:nvSpPr>
          <p:cNvPr id="17" name="Oval 16"/>
          <p:cNvSpPr/>
          <p:nvPr/>
        </p:nvSpPr>
        <p:spPr bwMode="auto">
          <a:xfrm>
            <a:off x="4958286" y="2084352"/>
            <a:ext cx="3327330" cy="2971798"/>
          </a:xfrm>
          <a:prstGeom prst="ellipse">
            <a:avLst/>
          </a:prstGeom>
          <a:solidFill>
            <a:srgbClr val="00B05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Concrete Experience</a:t>
            </a:r>
          </a:p>
        </p:txBody>
      </p:sp>
      <p:sp>
        <p:nvSpPr>
          <p:cNvPr id="2" name="Title 1"/>
          <p:cNvSpPr>
            <a:spLocks noGrp="1"/>
          </p:cNvSpPr>
          <p:nvPr>
            <p:ph type="title"/>
          </p:nvPr>
        </p:nvSpPr>
        <p:spPr>
          <a:xfrm>
            <a:off x="0" y="-10362"/>
            <a:ext cx="9144000" cy="1143000"/>
          </a:xfrm>
        </p:spPr>
        <p:txBody>
          <a:bodyPr/>
          <a:lstStyle/>
          <a:p>
            <a:r>
              <a:rPr lang="en-US" dirty="0"/>
              <a:t>Learning Model #2 </a:t>
            </a:r>
            <a:r>
              <a:rPr lang="en-US" dirty="0" err="1"/>
              <a:t>Behaviours</a:t>
            </a:r>
            <a:endParaRPr lang="en-US" dirty="0"/>
          </a:p>
        </p:txBody>
      </p:sp>
      <p:sp>
        <p:nvSpPr>
          <p:cNvPr id="8" name="Oval 7"/>
          <p:cNvSpPr/>
          <p:nvPr/>
        </p:nvSpPr>
        <p:spPr bwMode="auto">
          <a:xfrm>
            <a:off x="745959" y="2538663"/>
            <a:ext cx="2875546" cy="3098967"/>
          </a:xfrm>
          <a:prstGeom prst="ellipse">
            <a:avLst/>
          </a:prstGeom>
          <a:solidFill>
            <a:srgbClr val="0099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Abstract </a:t>
            </a: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Hypotheses</a:t>
            </a:r>
            <a:endPar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Oval 9"/>
          <p:cNvSpPr/>
          <p:nvPr/>
        </p:nvSpPr>
        <p:spPr bwMode="auto">
          <a:xfrm>
            <a:off x="2967789" y="1143001"/>
            <a:ext cx="2542673" cy="2395119"/>
          </a:xfrm>
          <a:prstGeom prst="ellipse">
            <a:avLst/>
          </a:prstGeom>
          <a:solidFill>
            <a:schemeClr val="accent2">
              <a:lumMod val="75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Active Testing</a:t>
            </a:r>
          </a:p>
        </p:txBody>
      </p:sp>
      <p:sp>
        <p:nvSpPr>
          <p:cNvPr id="12" name="Oval 11"/>
          <p:cNvSpPr/>
          <p:nvPr/>
        </p:nvSpPr>
        <p:spPr bwMode="auto">
          <a:xfrm>
            <a:off x="3597442" y="4477089"/>
            <a:ext cx="2839453" cy="2395119"/>
          </a:xfrm>
          <a:prstGeom prst="ellipse">
            <a:avLst/>
          </a:prstGeom>
          <a:solidFill>
            <a:schemeClr val="bg2">
              <a:lumMod val="50000"/>
              <a:lumOff val="5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Reflective Observation</a:t>
            </a:r>
          </a:p>
        </p:txBody>
      </p:sp>
      <p:sp>
        <p:nvSpPr>
          <p:cNvPr id="13" name="TextBox 12"/>
          <p:cNvSpPr txBox="1"/>
          <p:nvPr/>
        </p:nvSpPr>
        <p:spPr>
          <a:xfrm>
            <a:off x="180474" y="6333482"/>
            <a:ext cx="5005137"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Zull</a:t>
            </a:r>
            <a:r>
              <a:rPr lang="en-US" b="1" dirty="0">
                <a:latin typeface="Arial" panose="020B0604020202020204" pitchFamily="34" charset="0"/>
                <a:cs typeface="Arial" panose="020B0604020202020204" pitchFamily="34" charset="0"/>
              </a:rPr>
              <a:t>, J. </a:t>
            </a:r>
            <a:r>
              <a:rPr lang="en-US" b="1" i="1" dirty="0">
                <a:latin typeface="Arial" panose="020B0604020202020204" pitchFamily="34" charset="0"/>
                <a:cs typeface="Arial" panose="020B0604020202020204" pitchFamily="34" charset="0"/>
              </a:rPr>
              <a:t>The Art of Changing the Brain. 2002</a:t>
            </a:r>
            <a:endParaRPr lang="en-US" b="1" dirty="0">
              <a:latin typeface="Arial" panose="020B0604020202020204" pitchFamily="34" charset="0"/>
              <a:cs typeface="Arial" panose="020B0604020202020204" pitchFamily="34" charset="0"/>
            </a:endParaRPr>
          </a:p>
        </p:txBody>
      </p:sp>
      <p:sp>
        <p:nvSpPr>
          <p:cNvPr id="11" name="Oval 10"/>
          <p:cNvSpPr/>
          <p:nvPr/>
        </p:nvSpPr>
        <p:spPr bwMode="auto">
          <a:xfrm>
            <a:off x="4925629" y="2062584"/>
            <a:ext cx="3327330" cy="2971798"/>
          </a:xfrm>
          <a:prstGeom prst="ellipse">
            <a:avLst/>
          </a:prstGeom>
          <a:solidFill>
            <a:srgbClr val="00B050"/>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Ideas with Context</a:t>
            </a:r>
          </a:p>
        </p:txBody>
      </p:sp>
      <p:sp>
        <p:nvSpPr>
          <p:cNvPr id="14" name="Oval 13"/>
          <p:cNvSpPr/>
          <p:nvPr/>
        </p:nvSpPr>
        <p:spPr bwMode="auto">
          <a:xfrm>
            <a:off x="3585412" y="4477089"/>
            <a:ext cx="2839453" cy="2395119"/>
          </a:xfrm>
          <a:prstGeom prst="ellipse">
            <a:avLst/>
          </a:prstGeom>
          <a:solidFill>
            <a:srgbClr val="0A47FF"/>
          </a:solidFill>
          <a:ln w="762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Interpret Scenario</a:t>
            </a:r>
          </a:p>
        </p:txBody>
      </p:sp>
      <p:sp>
        <p:nvSpPr>
          <p:cNvPr id="15" name="Oval 14"/>
          <p:cNvSpPr/>
          <p:nvPr/>
        </p:nvSpPr>
        <p:spPr bwMode="auto">
          <a:xfrm>
            <a:off x="742719" y="2554872"/>
            <a:ext cx="2875546" cy="3098967"/>
          </a:xfrm>
          <a:prstGeom prst="ellipse">
            <a:avLst/>
          </a:prstGeom>
          <a:solidFill>
            <a:srgbClr val="0099CC"/>
          </a:solid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Process Ideas / Predict</a:t>
            </a:r>
          </a:p>
        </p:txBody>
      </p:sp>
      <p:sp>
        <p:nvSpPr>
          <p:cNvPr id="16" name="Oval 15"/>
          <p:cNvSpPr/>
          <p:nvPr/>
        </p:nvSpPr>
        <p:spPr bwMode="auto">
          <a:xfrm>
            <a:off x="2954819" y="1149488"/>
            <a:ext cx="2542673" cy="2395119"/>
          </a:xfrm>
          <a:prstGeom prst="ellipse">
            <a:avLst/>
          </a:prstGeom>
          <a:solidFill>
            <a:srgbClr val="753FCE"/>
          </a:solid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 / Gesture</a:t>
            </a:r>
          </a:p>
        </p:txBody>
      </p:sp>
      <p:sp>
        <p:nvSpPr>
          <p:cNvPr id="9" name="Arrow: Circular 8"/>
          <p:cNvSpPr/>
          <p:nvPr/>
        </p:nvSpPr>
        <p:spPr bwMode="auto">
          <a:xfrm rot="19927635">
            <a:off x="3366830" y="3093204"/>
            <a:ext cx="1885945" cy="1828800"/>
          </a:xfrm>
          <a:prstGeom prst="circularArrow">
            <a:avLst>
              <a:gd name="adj1" fmla="val 12500"/>
              <a:gd name="adj2" fmla="val 1142319"/>
              <a:gd name="adj3" fmla="val 20457681"/>
              <a:gd name="adj4" fmla="val 2170521"/>
              <a:gd name="adj5" fmla="val 12500"/>
            </a:avLst>
          </a:prstGeom>
          <a:solidFill>
            <a:schemeClr val="accent1"/>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Tree>
    <p:extLst>
      <p:ext uri="{BB962C8B-B14F-4D97-AF65-F5344CB8AC3E}">
        <p14:creationId xmlns="" xmlns:p14="http://schemas.microsoft.com/office/powerpoint/2010/main" val="367742769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ris\Documents\Presentations\OISE 2014\DSCN0700.jpg"/>
          <p:cNvPicPr>
            <a:picLocks noChangeAspect="1" noChangeArrowheads="1"/>
          </p:cNvPicPr>
          <p:nvPr/>
        </p:nvPicPr>
        <p:blipFill rotWithShape="1">
          <a:blip r:embed="rId3" cstate="screen">
            <a:lum contrast="10000"/>
            <a:extLst>
              <a:ext uri="{BEBA8EAE-BF5A-486C-A8C5-ECC9F3942E4B}">
                <a14:imgProps xmlns="" xmlns:a14="http://schemas.microsoft.com/office/drawing/2010/main">
                  <a14:imgLayer r:embed="rId4">
                    <a14:imgEffect>
                      <a14:brightnessContrast bright="10000"/>
                    </a14:imgEffect>
                  </a14:imgLayer>
                </a14:imgProps>
              </a:ext>
            </a:extLst>
          </a:blip>
          <a:srcRect l="663" t="1388" r="18932" b="19167"/>
          <a:stretch/>
        </p:blipFill>
        <p:spPr bwMode="auto">
          <a:xfrm>
            <a:off x="0" y="0"/>
            <a:ext cx="9144000" cy="6858000"/>
          </a:xfrm>
          <a:prstGeom prst="rect">
            <a:avLst/>
          </a:prstGeom>
          <a:noFill/>
        </p:spPr>
      </p:pic>
      <p:sp>
        <p:nvSpPr>
          <p:cNvPr id="2" name="Title 1"/>
          <p:cNvSpPr>
            <a:spLocks noGrp="1"/>
          </p:cNvSpPr>
          <p:nvPr>
            <p:ph type="title"/>
          </p:nvPr>
        </p:nvSpPr>
        <p:spPr>
          <a:xfrm>
            <a:off x="0" y="-3735"/>
            <a:ext cx="9144000" cy="1037877"/>
          </a:xfrm>
          <a:solidFill>
            <a:srgbClr val="000000">
              <a:alpha val="60000"/>
            </a:srgbClr>
          </a:solidFill>
        </p:spPr>
        <p:txBody>
          <a:bodyPr/>
          <a:lstStyle/>
          <a:p>
            <a:r>
              <a:rPr lang="en-US" sz="4800" dirty="0"/>
              <a:t>Active Learning</a:t>
            </a:r>
            <a:endParaRPr lang="en-CA" sz="4800" dirty="0"/>
          </a:p>
        </p:txBody>
      </p:sp>
    </p:spTree>
    <p:extLst>
      <p:ext uri="{BB962C8B-B14F-4D97-AF65-F5344CB8AC3E}">
        <p14:creationId xmlns="" xmlns:p14="http://schemas.microsoft.com/office/powerpoint/2010/main" val="3550827687"/>
      </p:ext>
    </p:extLst>
  </p:cSld>
  <p:clrMapOvr>
    <a:masterClrMapping/>
  </p:clrMapOvr>
  <p:transition spd="med" advClick="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hris\Documents\Presentations\OISE 2014\DSCN0700.jpg"/>
          <p:cNvPicPr>
            <a:picLocks noChangeAspect="1" noChangeArrowheads="1"/>
          </p:cNvPicPr>
          <p:nvPr/>
        </p:nvPicPr>
        <p:blipFill rotWithShape="1">
          <a:blip r:embed="rId3" cstate="screen">
            <a:lum contrast="10000"/>
            <a:extLst>
              <a:ext uri="{BEBA8EAE-BF5A-486C-A8C5-ECC9F3942E4B}">
                <a14:imgProps xmlns="" xmlns:a14="http://schemas.microsoft.com/office/drawing/2010/main">
                  <a14:imgLayer r:embed="rId4">
                    <a14:imgEffect>
                      <a14:brightnessContrast bright="10000"/>
                    </a14:imgEffect>
                  </a14:imgLayer>
                </a14:imgProps>
              </a:ext>
            </a:extLst>
          </a:blip>
          <a:srcRect l="663" t="1388" r="18932" b="19167"/>
          <a:stretch/>
        </p:blipFill>
        <p:spPr bwMode="auto">
          <a:xfrm>
            <a:off x="0" y="0"/>
            <a:ext cx="9144000" cy="6858000"/>
          </a:xfrm>
          <a:prstGeom prst="rect">
            <a:avLst/>
          </a:prstGeom>
          <a:noFill/>
        </p:spPr>
      </p:pic>
      <p:sp>
        <p:nvSpPr>
          <p:cNvPr id="5" name="Rectangle 4"/>
          <p:cNvSpPr/>
          <p:nvPr/>
        </p:nvSpPr>
        <p:spPr bwMode="auto">
          <a:xfrm>
            <a:off x="0" y="0"/>
            <a:ext cx="9144000" cy="6858000"/>
          </a:xfrm>
          <a:prstGeom prst="rect">
            <a:avLst/>
          </a:prstGeom>
          <a:solidFill>
            <a:srgbClr val="00000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
        <p:nvSpPr>
          <p:cNvPr id="2" name="Title 1"/>
          <p:cNvSpPr>
            <a:spLocks noGrp="1"/>
          </p:cNvSpPr>
          <p:nvPr>
            <p:ph type="title"/>
          </p:nvPr>
        </p:nvSpPr>
        <p:spPr>
          <a:xfrm>
            <a:off x="0" y="8298"/>
            <a:ext cx="9144000" cy="1025845"/>
          </a:xfrm>
        </p:spPr>
        <p:txBody>
          <a:bodyPr/>
          <a:lstStyle/>
          <a:p>
            <a:r>
              <a:rPr lang="en-US" sz="4800" dirty="0"/>
              <a:t>Active Learning</a:t>
            </a:r>
            <a:endParaRPr lang="en-CA" sz="4800" dirty="0"/>
          </a:p>
        </p:txBody>
      </p:sp>
      <p:sp>
        <p:nvSpPr>
          <p:cNvPr id="3" name="Content Placeholder 2"/>
          <p:cNvSpPr>
            <a:spLocks noGrp="1"/>
          </p:cNvSpPr>
          <p:nvPr>
            <p:ph idx="1"/>
          </p:nvPr>
        </p:nvSpPr>
        <p:spPr>
          <a:xfrm>
            <a:off x="457200" y="1219200"/>
            <a:ext cx="8229600" cy="5732531"/>
          </a:xfrm>
        </p:spPr>
        <p:txBody>
          <a:bodyPr/>
          <a:lstStyle/>
          <a:p>
            <a:pPr algn="ctr"/>
            <a:r>
              <a:rPr lang="en-CA" sz="3600" dirty="0"/>
              <a:t>Involves activities and/or discussion</a:t>
            </a:r>
          </a:p>
          <a:p>
            <a:pPr algn="ctr"/>
            <a:r>
              <a:rPr lang="en-CA" sz="3600" dirty="0"/>
              <a:t>Emphasizes </a:t>
            </a:r>
            <a:r>
              <a:rPr lang="en-CA" sz="3600" dirty="0">
                <a:solidFill>
                  <a:srgbClr val="92D050"/>
                </a:solidFill>
              </a:rPr>
              <a:t>higher-order thinking </a:t>
            </a:r>
            <a:r>
              <a:rPr lang="en-CA" sz="3600" dirty="0"/>
              <a:t>and often </a:t>
            </a:r>
            <a:r>
              <a:rPr lang="en-CA" sz="3600" dirty="0">
                <a:solidFill>
                  <a:srgbClr val="92D050"/>
                </a:solidFill>
              </a:rPr>
              <a:t>involves group work</a:t>
            </a:r>
            <a:r>
              <a:rPr lang="en-CA" sz="3600" dirty="0" smtClean="0"/>
              <a:t>.</a:t>
            </a:r>
          </a:p>
          <a:p>
            <a:pPr algn="ctr"/>
            <a:endParaRPr lang="en-CA" sz="3600" dirty="0" smtClean="0"/>
          </a:p>
          <a:p>
            <a:pPr algn="ctr">
              <a:buNone/>
            </a:pPr>
            <a:r>
              <a:rPr lang="en-US" sz="4000" dirty="0" smtClean="0"/>
              <a:t>Humans learn best through social </a:t>
            </a:r>
            <a:r>
              <a:rPr lang="en-US" sz="4000" dirty="0" smtClean="0"/>
              <a:t>interactions!</a:t>
            </a:r>
            <a:endParaRPr lang="en-CA" sz="4000" dirty="0"/>
          </a:p>
          <a:p>
            <a:pPr algn="ctr">
              <a:buNone/>
            </a:pPr>
            <a:endParaRPr lang="en-CA" sz="2000" b="0" dirty="0"/>
          </a:p>
          <a:p>
            <a:pPr algn="ctr">
              <a:buNone/>
            </a:pPr>
            <a:endParaRPr lang="en-CA" sz="2000" b="0" dirty="0"/>
          </a:p>
          <a:p>
            <a:pPr algn="ctr">
              <a:buNone/>
            </a:pPr>
            <a:endParaRPr lang="en-CA" sz="2000" b="0" dirty="0"/>
          </a:p>
          <a:p>
            <a:pPr algn="ctr">
              <a:buNone/>
            </a:pPr>
            <a:endParaRPr lang="en-CA" sz="2000" b="0" dirty="0"/>
          </a:p>
          <a:p>
            <a:pPr algn="ctr">
              <a:buNone/>
            </a:pPr>
            <a:endParaRPr lang="en-CA" sz="2000" b="0" dirty="0"/>
          </a:p>
          <a:p>
            <a:pPr algn="ctr">
              <a:buNone/>
            </a:pPr>
            <a:endParaRPr lang="en-CA" sz="2000" b="0" dirty="0"/>
          </a:p>
          <a:p>
            <a:pPr algn="ctr">
              <a:buNone/>
            </a:pPr>
            <a:r>
              <a:rPr lang="en-CA" sz="1800" dirty="0"/>
              <a:t>Freeman, Scott, et al. "Active learning increases student performance in science, engineering, and mathematics." </a:t>
            </a:r>
            <a:r>
              <a:rPr lang="en-CA" sz="1800" i="1" dirty="0"/>
              <a:t>Proceedings of the National Academy of Sciences</a:t>
            </a:r>
            <a:r>
              <a:rPr lang="en-CA" sz="1800" dirty="0"/>
              <a:t> (2014): 201319030.</a:t>
            </a:r>
          </a:p>
        </p:txBody>
      </p:sp>
    </p:spTree>
    <p:extLst>
      <p:ext uri="{BB962C8B-B14F-4D97-AF65-F5344CB8AC3E}">
        <p14:creationId xmlns="" xmlns:p14="http://schemas.microsoft.com/office/powerpoint/2010/main" val="2835393505"/>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83298" name="Picture 2"/>
          <p:cNvPicPr>
            <a:picLocks noGrp="1" noChangeAspect="1" noChangeArrowheads="1"/>
          </p:cNvPicPr>
          <p:nvPr>
            <p:ph idx="1"/>
          </p:nvPr>
        </p:nvPicPr>
        <p:blipFill>
          <a:blip r:embed="rId3" cstate="screen"/>
          <a:srcRect/>
          <a:stretch>
            <a:fillRect/>
          </a:stretch>
        </p:blipFill>
        <p:spPr bwMode="auto">
          <a:xfrm>
            <a:off x="0" y="0"/>
            <a:ext cx="7686527" cy="6895122"/>
          </a:xfrm>
          <a:prstGeom prst="rect">
            <a:avLst/>
          </a:prstGeom>
          <a:noFill/>
          <a:ln w="9525">
            <a:noFill/>
            <a:miter lim="800000"/>
            <a:headEnd/>
            <a:tailEnd/>
          </a:ln>
        </p:spPr>
      </p:pic>
      <p:sp>
        <p:nvSpPr>
          <p:cNvPr id="4" name="Rectangle 3"/>
          <p:cNvSpPr/>
          <p:nvPr/>
        </p:nvSpPr>
        <p:spPr>
          <a:xfrm>
            <a:off x="7740502" y="1563562"/>
            <a:ext cx="1403498" cy="3754874"/>
          </a:xfrm>
          <a:prstGeom prst="rect">
            <a:avLst/>
          </a:prstGeom>
        </p:spPr>
        <p:txBody>
          <a:bodyPr wrap="square">
            <a:spAutoFit/>
          </a:bodyPr>
          <a:lstStyle/>
          <a:p>
            <a:pPr algn="ctr">
              <a:buNone/>
            </a:pPr>
            <a:r>
              <a:rPr lang="en-CA" sz="1400" b="1" dirty="0">
                <a:effectLst>
                  <a:outerShdw blurRad="38100" dist="38100" dir="2700000" algn="tl">
                    <a:srgbClr val="000000">
                      <a:alpha val="43137"/>
                    </a:srgbClr>
                  </a:outerShdw>
                </a:effectLst>
                <a:latin typeface="Arial" pitchFamily="34" charset="0"/>
                <a:cs typeface="Arial" pitchFamily="34" charset="0"/>
              </a:rPr>
              <a:t>Freeman, Scott, et al. "Active learning increases student performance in science, engineering, and mathematics." </a:t>
            </a:r>
            <a:r>
              <a:rPr lang="en-CA" sz="1400" b="1" i="1" dirty="0">
                <a:effectLst>
                  <a:outerShdw blurRad="38100" dist="38100" dir="2700000" algn="tl">
                    <a:srgbClr val="000000">
                      <a:alpha val="43137"/>
                    </a:srgbClr>
                  </a:outerShdw>
                </a:effectLst>
                <a:latin typeface="Arial" pitchFamily="34" charset="0"/>
                <a:cs typeface="Arial" pitchFamily="34" charset="0"/>
              </a:rPr>
              <a:t>Proceedings of the National Academy of Sciences</a:t>
            </a:r>
            <a:r>
              <a:rPr lang="en-CA" sz="1400" b="1" dirty="0">
                <a:effectLst>
                  <a:outerShdw blurRad="38100" dist="38100" dir="2700000" algn="tl">
                    <a:srgbClr val="000000">
                      <a:alpha val="43137"/>
                    </a:srgbClr>
                  </a:outerShdw>
                </a:effectLst>
                <a:latin typeface="Arial" pitchFamily="34" charset="0"/>
                <a:cs typeface="Arial" pitchFamily="34" charset="0"/>
              </a:rPr>
              <a:t> (2014): 201319030.</a:t>
            </a:r>
          </a:p>
        </p:txBody>
      </p:sp>
    </p:spTree>
  </p:cSld>
  <p:clrMapOvr>
    <a:masterClrMapping/>
  </p:clrMapOvr>
  <p:transition spd="med" advClick="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Grp="1" noChangeAspect="1" noChangeArrowheads="1"/>
          </p:cNvPicPr>
          <p:nvPr>
            <p:ph idx="1"/>
          </p:nvPr>
        </p:nvPicPr>
        <p:blipFill>
          <a:blip r:embed="rId3" cstate="screen"/>
          <a:srcRect t="18448"/>
          <a:stretch>
            <a:fillRect/>
          </a:stretch>
        </p:blipFill>
        <p:spPr bwMode="auto">
          <a:xfrm>
            <a:off x="0" y="1137684"/>
            <a:ext cx="9144000" cy="9541365"/>
          </a:xfrm>
          <a:prstGeom prst="rect">
            <a:avLst/>
          </a:prstGeom>
          <a:noFill/>
          <a:ln w="9525">
            <a:noFill/>
            <a:miter lim="800000"/>
            <a:headEnd/>
            <a:tailEnd/>
          </a:ln>
        </p:spPr>
      </p:pic>
      <p:sp>
        <p:nvSpPr>
          <p:cNvPr id="2" name="Title 1"/>
          <p:cNvSpPr>
            <a:spLocks noGrp="1"/>
          </p:cNvSpPr>
          <p:nvPr>
            <p:ph type="title"/>
          </p:nvPr>
        </p:nvSpPr>
        <p:spPr>
          <a:xfrm>
            <a:off x="0" y="0"/>
            <a:ext cx="9143999" cy="1151298"/>
          </a:xfrm>
          <a:solidFill>
            <a:srgbClr val="000000">
              <a:alpha val="50196"/>
            </a:srgbClr>
          </a:solidFill>
        </p:spPr>
        <p:txBody>
          <a:bodyPr/>
          <a:lstStyle/>
          <a:p>
            <a:r>
              <a:rPr lang="en-US" dirty="0"/>
              <a:t>Improved Course Performance</a:t>
            </a:r>
            <a:endParaRPr lang="en-CA" dirty="0"/>
          </a:p>
        </p:txBody>
      </p:sp>
      <p:sp>
        <p:nvSpPr>
          <p:cNvPr id="4" name="Rounded Rectangle 3"/>
          <p:cNvSpPr/>
          <p:nvPr/>
        </p:nvSpPr>
        <p:spPr bwMode="auto">
          <a:xfrm>
            <a:off x="1329069" y="2264733"/>
            <a:ext cx="6294475" cy="1148316"/>
          </a:xfrm>
          <a:prstGeom prst="roundRect">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22222E-6 L 0.00538 -0.54537 " pathEditMode="relative" rAng="0" ptsTypes="AA">
                                      <p:cBhvr>
                                        <p:cTn id="6" dur="2000" fill="hold"/>
                                        <p:tgtEl>
                                          <p:spTgt spid="185346"/>
                                        </p:tgtEl>
                                        <p:attrNameLst>
                                          <p:attrName>ppt_x</p:attrName>
                                          <p:attrName>ppt_y</p:attrName>
                                        </p:attrNameLst>
                                      </p:cBhvr>
                                      <p:rCtr x="300" y="-2730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Image result"/>
          <p:cNvPicPr>
            <a:picLocks noChangeAspect="1" noChangeArrowheads="1"/>
          </p:cNvPicPr>
          <p:nvPr/>
        </p:nvPicPr>
        <p:blipFill>
          <a:blip r:embed="rId3" cstate="print"/>
          <a:srcRect/>
          <a:stretch>
            <a:fillRect/>
          </a:stretch>
        </p:blipFill>
        <p:spPr bwMode="auto">
          <a:xfrm>
            <a:off x="0" y="188977"/>
            <a:ext cx="9144000" cy="6669024"/>
          </a:xfrm>
          <a:prstGeom prst="rect">
            <a:avLst/>
          </a:prstGeom>
          <a:noFill/>
        </p:spPr>
      </p:pic>
      <p:sp>
        <p:nvSpPr>
          <p:cNvPr id="2" name="Title 1"/>
          <p:cNvSpPr>
            <a:spLocks noGrp="1"/>
          </p:cNvSpPr>
          <p:nvPr>
            <p:ph type="title"/>
          </p:nvPr>
        </p:nvSpPr>
        <p:spPr/>
        <p:txBody>
          <a:bodyPr/>
          <a:lstStyle/>
          <a:p>
            <a:r>
              <a:rPr lang="en-US" dirty="0"/>
              <a:t>Sobriety of Empiricism</a:t>
            </a:r>
            <a:endParaRPr lang="en-CA" dirty="0"/>
          </a:p>
        </p:txBody>
      </p:sp>
    </p:spTree>
  </p:cSld>
  <p:clrMapOvr>
    <a:masterClrMapping/>
  </p:clrMapOvr>
  <p:transition spd="med" advClick="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2"/>
            <a:ext cx="8696324" cy="1143000"/>
          </a:xfrm>
        </p:spPr>
        <p:txBody>
          <a:bodyPr/>
          <a:lstStyle/>
          <a:p>
            <a:r>
              <a:rPr lang="en-US" dirty="0"/>
              <a:t>Active Learning Works</a:t>
            </a:r>
            <a:endParaRPr lang="en-CA" dirty="0"/>
          </a:p>
        </p:txBody>
      </p:sp>
      <p:pic>
        <p:nvPicPr>
          <p:cNvPr id="1026" name="Picture 2" descr="https://pbs.twimg.com/media/CTtv4lkUwAAmFD4.jpg"/>
          <p:cNvPicPr>
            <a:picLocks noChangeAspect="1" noChangeArrowheads="1"/>
          </p:cNvPicPr>
          <p:nvPr/>
        </p:nvPicPr>
        <p:blipFill>
          <a:blip r:embed="rId3" cstate="print"/>
          <a:srcRect t="26323"/>
          <a:stretch>
            <a:fillRect/>
          </a:stretch>
        </p:blipFill>
        <p:spPr bwMode="auto">
          <a:xfrm>
            <a:off x="262362" y="1146412"/>
            <a:ext cx="8635978" cy="5711588"/>
          </a:xfrm>
          <a:prstGeom prst="rect">
            <a:avLst/>
          </a:prstGeom>
          <a:noFill/>
        </p:spPr>
      </p:pic>
      <p:sp>
        <p:nvSpPr>
          <p:cNvPr id="5" name="Line Callout 2 4"/>
          <p:cNvSpPr/>
          <p:nvPr/>
        </p:nvSpPr>
        <p:spPr bwMode="auto">
          <a:xfrm>
            <a:off x="5816011" y="1137684"/>
            <a:ext cx="2683409" cy="1807535"/>
          </a:xfrm>
          <a:prstGeom prst="borderCallout2">
            <a:avLst>
              <a:gd name="adj1" fmla="val 39143"/>
              <a:gd name="adj2" fmla="val -1202"/>
              <a:gd name="adj3" fmla="val 40102"/>
              <a:gd name="adj4" fmla="val -17145"/>
              <a:gd name="adj5" fmla="val 162170"/>
              <a:gd name="adj6" fmla="val -43655"/>
            </a:avLst>
          </a:prstGeom>
          <a:solidFill>
            <a:schemeClr val="tx1"/>
          </a:solid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cs typeface="Arial" pitchFamily="34" charset="0"/>
              </a:rPr>
              <a:t>Active Learning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cs typeface="Arial" pitchFamily="34" charset="0"/>
              </a:rPr>
              <a:t>Normalized Gain = 48%</a:t>
            </a:r>
            <a:endParaRPr kumimoji="0" lang="en-CA" sz="2800" b="1" i="0" u="none" strike="noStrike" cap="none" normalizeH="0" baseline="0" dirty="0">
              <a:ln>
                <a:noFill/>
              </a:ln>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bwMode="auto">
          <a:xfrm>
            <a:off x="5295015" y="4050999"/>
            <a:ext cx="170121" cy="170121"/>
          </a:xfrm>
          <a:prstGeom prst="rect">
            <a:avLst/>
          </a:prstGeom>
          <a:solidFill>
            <a:srgbClr val="89DFA4"/>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a:ln>
                <a:noFill/>
              </a:ln>
              <a:solidFill>
                <a:schemeClr val="tx1"/>
              </a:solidFill>
              <a:effectLst/>
              <a:latin typeface="Garamond" pitchFamily="18"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1" nodeType="afterEffect">
                                  <p:stCondLst>
                                    <p:cond delay="0"/>
                                  </p:stCondLst>
                                  <p:childTnLst>
                                    <p:animClr clrSpc="rgb" dir="cw">
                                      <p:cBhvr override="childStyle">
                                        <p:cTn id="6" dur="1000" autoRev="1" fill="hold"/>
                                        <p:tgtEl>
                                          <p:spTgt spid="7"/>
                                        </p:tgtEl>
                                        <p:attrNameLst>
                                          <p:attrName>style.color</p:attrName>
                                        </p:attrNameLst>
                                      </p:cBhvr>
                                      <p:to>
                                        <a:schemeClr val="bg1"/>
                                      </p:to>
                                    </p:animClr>
                                    <p:animClr clrSpc="rgb" dir="cw">
                                      <p:cBhvr>
                                        <p:cTn id="7" dur="1000" autoRev="1" fill="hold"/>
                                        <p:tgtEl>
                                          <p:spTgt spid="7"/>
                                        </p:tgtEl>
                                        <p:attrNameLst>
                                          <p:attrName>fillcolor</p:attrName>
                                        </p:attrNameLst>
                                      </p:cBhvr>
                                      <p:to>
                                        <a:schemeClr val="bg1"/>
                                      </p:to>
                                    </p:animClr>
                                    <p:set>
                                      <p:cBhvr>
                                        <p:cTn id="8" dur="1000" autoRev="1" fill="hold"/>
                                        <p:tgtEl>
                                          <p:spTgt spid="7"/>
                                        </p:tgtEl>
                                        <p:attrNameLst>
                                          <p:attrName>fill.type</p:attrName>
                                        </p:attrNameLst>
                                      </p:cBhvr>
                                      <p:to>
                                        <p:strVal val="solid"/>
                                      </p:to>
                                    </p:set>
                                    <p:set>
                                      <p:cBhvr>
                                        <p:cTn id="9" dur="1000" autoRev="1"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259441" y="429198"/>
            <a:ext cx="8601739" cy="2760570"/>
          </a:xfrm>
        </p:spPr>
        <p:txBody>
          <a:bodyPr/>
          <a:lstStyle/>
          <a:p>
            <a:r>
              <a:rPr lang="en-US" dirty="0"/>
              <a:t>Build a Better Student</a:t>
            </a:r>
            <a:br>
              <a:rPr lang="en-US" dirty="0"/>
            </a:br>
            <a:r>
              <a:rPr lang="en-US" dirty="0"/>
              <a:t>Build a Better Teacher</a:t>
            </a:r>
            <a:endParaRPr lang="en-US" dirty="0">
              <a:solidFill>
                <a:schemeClr val="tx1"/>
              </a:solidFill>
            </a:endParaRPr>
          </a:p>
        </p:txBody>
      </p:sp>
      <p:sp>
        <p:nvSpPr>
          <p:cNvPr id="5" name="Subtitle 4"/>
          <p:cNvSpPr>
            <a:spLocks noGrp="1"/>
          </p:cNvSpPr>
          <p:nvPr>
            <p:ph type="subTitle" sz="quarter" idx="1"/>
          </p:nvPr>
        </p:nvSpPr>
        <p:spPr>
          <a:xfrm>
            <a:off x="337457" y="3349256"/>
            <a:ext cx="8523723" cy="2899144"/>
          </a:xfrm>
        </p:spPr>
        <p:txBody>
          <a:bodyPr/>
          <a:lstStyle/>
          <a:p>
            <a:pPr>
              <a:spcBef>
                <a:spcPts val="0"/>
              </a:spcBef>
            </a:pPr>
            <a:r>
              <a:rPr lang="en-CA" sz="4000" dirty="0"/>
              <a:t>Research-based </a:t>
            </a:r>
          </a:p>
          <a:p>
            <a:pPr>
              <a:spcBef>
                <a:spcPts val="0"/>
              </a:spcBef>
            </a:pPr>
            <a:r>
              <a:rPr lang="en-CA" sz="4000" dirty="0"/>
              <a:t>practices produce </a:t>
            </a:r>
          </a:p>
          <a:p>
            <a:pPr>
              <a:spcBef>
                <a:spcPts val="0"/>
              </a:spcBef>
            </a:pPr>
            <a:r>
              <a:rPr lang="en-CA" sz="4000" dirty="0">
                <a:solidFill>
                  <a:srgbClr val="92D050"/>
                </a:solidFill>
              </a:rPr>
              <a:t>Better Teachers </a:t>
            </a:r>
          </a:p>
          <a:p>
            <a:pPr>
              <a:spcBef>
                <a:spcPts val="0"/>
              </a:spcBef>
            </a:pPr>
            <a:r>
              <a:rPr lang="en-CA" sz="4000" dirty="0"/>
              <a:t>and </a:t>
            </a:r>
            <a:r>
              <a:rPr lang="en-CA" sz="4000" dirty="0">
                <a:solidFill>
                  <a:srgbClr val="92D050"/>
                </a:solidFill>
              </a:rPr>
              <a:t>Better Students</a:t>
            </a:r>
          </a:p>
        </p:txBody>
      </p:sp>
    </p:spTree>
    <p:extLst>
      <p:ext uri="{BB962C8B-B14F-4D97-AF65-F5344CB8AC3E}">
        <p14:creationId xmlns="" xmlns:p14="http://schemas.microsoft.com/office/powerpoint/2010/main" val="3516259446"/>
      </p:ext>
    </p:extLst>
  </p:cSld>
  <p:clrMapOvr>
    <a:masterClrMapping/>
  </p:clrMapOvr>
  <p:transition spd="med" advClick="0">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l="4030" t="23507" r="18060" b="12127"/>
          <a:stretch>
            <a:fillRect/>
          </a:stretch>
        </p:blipFill>
        <p:spPr bwMode="auto">
          <a:xfrm>
            <a:off x="0" y="1009934"/>
            <a:ext cx="9144000" cy="5848066"/>
          </a:xfrm>
          <a:prstGeom prst="rect">
            <a:avLst/>
          </a:prstGeom>
          <a:noFill/>
          <a:ln w="9525">
            <a:noFill/>
            <a:miter lim="800000"/>
            <a:headEnd/>
            <a:tailEnd/>
          </a:ln>
        </p:spPr>
      </p:pic>
      <p:sp>
        <p:nvSpPr>
          <p:cNvPr id="2" name="Title 1"/>
          <p:cNvSpPr>
            <a:spLocks noGrp="1"/>
          </p:cNvSpPr>
          <p:nvPr>
            <p:ph type="title"/>
          </p:nvPr>
        </p:nvSpPr>
        <p:spPr>
          <a:xfrm>
            <a:off x="0" y="1588"/>
            <a:ext cx="9144000" cy="1143000"/>
          </a:xfrm>
        </p:spPr>
        <p:txBody>
          <a:bodyPr/>
          <a:lstStyle/>
          <a:p>
            <a:pPr>
              <a:defRPr/>
            </a:pPr>
            <a:r>
              <a:rPr lang="en-US" dirty="0"/>
              <a:t>Build a Better Teacher</a:t>
            </a:r>
          </a:p>
        </p:txBody>
      </p:sp>
      <p:sp>
        <p:nvSpPr>
          <p:cNvPr id="19460" name="TextBox 3"/>
          <p:cNvSpPr txBox="1">
            <a:spLocks noChangeArrowheads="1"/>
          </p:cNvSpPr>
          <p:nvPr/>
        </p:nvSpPr>
        <p:spPr bwMode="auto">
          <a:xfrm>
            <a:off x="968991" y="1627188"/>
            <a:ext cx="5764056" cy="1200329"/>
          </a:xfrm>
          <a:prstGeom prst="rect">
            <a:avLst/>
          </a:prstGeom>
          <a:solidFill>
            <a:srgbClr val="FFFFFF">
              <a:alpha val="50195"/>
            </a:srgbClr>
          </a:solidFill>
          <a:ln w="9525">
            <a:noFill/>
            <a:miter lim="800000"/>
            <a:headEnd/>
            <a:tailEnd/>
          </a:ln>
        </p:spPr>
        <p:txBody>
          <a:bodyPr wrap="square">
            <a:spAutoFit/>
          </a:bodyPr>
          <a:lstStyle/>
          <a:p>
            <a:r>
              <a:rPr lang="en-US" sz="2400" b="1" dirty="0">
                <a:solidFill>
                  <a:srgbClr val="000000"/>
                </a:solidFill>
                <a:latin typeface="Arial" pitchFamily="34" charset="0"/>
                <a:cs typeface="Arial" pitchFamily="34" charset="0"/>
              </a:rPr>
              <a:t>York Mills Mean = 81.5% </a:t>
            </a:r>
            <a:r>
              <a:rPr lang="en-US" sz="2400" b="1" dirty="0">
                <a:solidFill>
                  <a:srgbClr val="000000"/>
                </a:solidFill>
                <a:latin typeface="Arial" pitchFamily="34" charset="0"/>
                <a:cs typeface="Arial" pitchFamily="34" charset="0"/>
                <a:sym typeface="Symbol" pitchFamily="18" charset="2"/>
              </a:rPr>
              <a:t> 0.7%</a:t>
            </a:r>
          </a:p>
          <a:p>
            <a:r>
              <a:rPr lang="en-US" sz="2400" b="1" dirty="0">
                <a:solidFill>
                  <a:srgbClr val="000000"/>
                </a:solidFill>
                <a:latin typeface="Arial" pitchFamily="34" charset="0"/>
                <a:cs typeface="Arial" pitchFamily="34" charset="0"/>
                <a:sym typeface="Symbol" pitchFamily="18" charset="2"/>
              </a:rPr>
              <a:t>Toronto High School = 73%</a:t>
            </a:r>
          </a:p>
          <a:p>
            <a:r>
              <a:rPr lang="en-US" sz="2400" b="1" dirty="0">
                <a:solidFill>
                  <a:srgbClr val="000000"/>
                </a:solidFill>
                <a:latin typeface="Arial" pitchFamily="34" charset="0"/>
                <a:cs typeface="Arial" pitchFamily="34" charset="0"/>
                <a:sym typeface="Symbol" pitchFamily="18" charset="2"/>
              </a:rPr>
              <a:t>Ottawa High School = 79%</a:t>
            </a:r>
            <a:endParaRPr lang="en-US" sz="2400" b="1" dirty="0">
              <a:solidFill>
                <a:srgbClr val="FF0000"/>
              </a:solidFill>
              <a:latin typeface="Arial" pitchFamily="34" charset="0"/>
              <a:cs typeface="Arial" pitchFamily="34" charset="0"/>
            </a:endParaRPr>
          </a:p>
        </p:txBody>
      </p:sp>
      <p:grpSp>
        <p:nvGrpSpPr>
          <p:cNvPr id="4" name="Group 7"/>
          <p:cNvGrpSpPr>
            <a:grpSpLocks/>
          </p:cNvGrpSpPr>
          <p:nvPr/>
        </p:nvGrpSpPr>
        <p:grpSpPr bwMode="auto">
          <a:xfrm>
            <a:off x="5613331" y="1648329"/>
            <a:ext cx="2836791" cy="4325554"/>
            <a:chOff x="4288820" y="2706043"/>
            <a:chExt cx="2836791" cy="3306567"/>
          </a:xfrm>
        </p:grpSpPr>
        <p:sp>
          <p:nvSpPr>
            <p:cNvPr id="13" name="TextBox 10"/>
            <p:cNvSpPr txBox="1">
              <a:spLocks noChangeArrowheads="1"/>
            </p:cNvSpPr>
            <p:nvPr/>
          </p:nvSpPr>
          <p:spPr bwMode="auto">
            <a:xfrm>
              <a:off x="4288820" y="2706043"/>
              <a:ext cx="2836791" cy="1199889"/>
            </a:xfrm>
            <a:prstGeom prst="rect">
              <a:avLst/>
            </a:prstGeom>
            <a:solidFill>
              <a:srgbClr val="FFFFFF">
                <a:alpha val="72157"/>
              </a:srgbClr>
            </a:solidFill>
            <a:ln w="9525">
              <a:noFill/>
              <a:miter lim="800000"/>
              <a:headEnd/>
              <a:tailEnd/>
            </a:ln>
          </p:spPr>
          <p:txBody>
            <a:bodyPr wrap="square">
              <a:spAutoFit/>
            </a:bodyPr>
            <a:lstStyle/>
            <a:p>
              <a:pPr algn="ctr">
                <a:defRPr/>
              </a:pPr>
              <a:r>
                <a:rPr lang="en-US" sz="2400" b="1" dirty="0">
                  <a:solidFill>
                    <a:schemeClr val="tx2">
                      <a:lumMod val="50000"/>
                    </a:schemeClr>
                  </a:solidFill>
                  <a:latin typeface="Arial" pitchFamily="34" charset="0"/>
                  <a:cs typeface="Arial" pitchFamily="34" charset="0"/>
                  <a:sym typeface="Symbol" pitchFamily="18" charset="2"/>
                </a:rPr>
                <a:t>Average </a:t>
              </a:r>
              <a:r>
                <a:rPr lang="en-US" sz="2400" b="1" dirty="0" err="1">
                  <a:solidFill>
                    <a:schemeClr val="tx2">
                      <a:lumMod val="50000"/>
                    </a:schemeClr>
                  </a:solidFill>
                  <a:latin typeface="Arial" pitchFamily="34" charset="0"/>
                  <a:cs typeface="Arial" pitchFamily="34" charset="0"/>
                  <a:sym typeface="Symbol" pitchFamily="18" charset="2"/>
                </a:rPr>
                <a:t>PreMed</a:t>
              </a:r>
              <a:r>
                <a:rPr lang="en-US" sz="2400" b="1" dirty="0">
                  <a:solidFill>
                    <a:schemeClr val="tx2">
                      <a:lumMod val="50000"/>
                    </a:schemeClr>
                  </a:solidFill>
                  <a:latin typeface="Arial" pitchFamily="34" charset="0"/>
                  <a:cs typeface="Arial" pitchFamily="34" charset="0"/>
                  <a:sym typeface="Symbol" pitchFamily="18" charset="2"/>
                </a:rPr>
                <a:t> student starting Harvard</a:t>
              </a:r>
            </a:p>
            <a:p>
              <a:pPr algn="ctr">
                <a:defRPr/>
              </a:pPr>
              <a:r>
                <a:rPr lang="en-US" sz="2400" b="1" dirty="0">
                  <a:solidFill>
                    <a:schemeClr val="tx2">
                      <a:lumMod val="50000"/>
                    </a:schemeClr>
                  </a:solidFill>
                  <a:latin typeface="Arial" pitchFamily="34" charset="0"/>
                  <a:cs typeface="Arial" pitchFamily="34" charset="0"/>
                  <a:sym typeface="Symbol" pitchFamily="18" charset="2"/>
                </a:rPr>
                <a:t>= 70%</a:t>
              </a:r>
              <a:endParaRPr lang="en-US" sz="2400" b="1" dirty="0">
                <a:solidFill>
                  <a:schemeClr val="tx2">
                    <a:lumMod val="50000"/>
                  </a:schemeClr>
                </a:solidFill>
                <a:latin typeface="Arial" pitchFamily="34" charset="0"/>
                <a:cs typeface="Arial" pitchFamily="34" charset="0"/>
              </a:endParaRPr>
            </a:p>
          </p:txBody>
        </p:sp>
        <p:cxnSp>
          <p:nvCxnSpPr>
            <p:cNvPr id="12" name="Straight Connector 8"/>
            <p:cNvCxnSpPr>
              <a:cxnSpLocks noChangeShapeType="1"/>
            </p:cNvCxnSpPr>
            <p:nvPr/>
          </p:nvCxnSpPr>
          <p:spPr bwMode="auto">
            <a:xfrm>
              <a:off x="5214253" y="3868103"/>
              <a:ext cx="0" cy="2144507"/>
            </a:xfrm>
            <a:prstGeom prst="line">
              <a:avLst/>
            </a:prstGeom>
            <a:noFill/>
            <a:ln w="57150" algn="ctr">
              <a:solidFill>
                <a:schemeClr val="tx2">
                  <a:lumMod val="50000"/>
                </a:schemeClr>
              </a:solidFill>
              <a:round/>
              <a:headEnd/>
              <a:tailEnd/>
            </a:ln>
          </p:spPr>
        </p:cxnSp>
      </p:grpSp>
      <p:grpSp>
        <p:nvGrpSpPr>
          <p:cNvPr id="3" name="Group 7"/>
          <p:cNvGrpSpPr>
            <a:grpSpLocks/>
          </p:cNvGrpSpPr>
          <p:nvPr/>
        </p:nvGrpSpPr>
        <p:grpSpPr bwMode="auto">
          <a:xfrm>
            <a:off x="3604861" y="2872091"/>
            <a:ext cx="2891189" cy="3109620"/>
            <a:chOff x="3477065" y="3635541"/>
            <a:chExt cx="2891189" cy="2377069"/>
          </a:xfrm>
        </p:grpSpPr>
        <p:sp>
          <p:nvSpPr>
            <p:cNvPr id="29702" name="TextBox 10"/>
            <p:cNvSpPr txBox="1">
              <a:spLocks noChangeArrowheads="1"/>
            </p:cNvSpPr>
            <p:nvPr/>
          </p:nvSpPr>
          <p:spPr bwMode="auto">
            <a:xfrm>
              <a:off x="3477065" y="3635541"/>
              <a:ext cx="2891189" cy="1199886"/>
            </a:xfrm>
            <a:prstGeom prst="rect">
              <a:avLst/>
            </a:prstGeom>
            <a:solidFill>
              <a:srgbClr val="FFFFFF">
                <a:alpha val="50195"/>
              </a:srgbClr>
            </a:solidFill>
            <a:ln w="9525">
              <a:noFill/>
              <a:miter lim="800000"/>
              <a:headEnd/>
              <a:tailEnd/>
            </a:ln>
          </p:spPr>
          <p:txBody>
            <a:bodyPr wrap="square">
              <a:spAutoFit/>
            </a:bodyPr>
            <a:lstStyle/>
            <a:p>
              <a:pPr algn="ctr">
                <a:defRPr/>
              </a:pPr>
              <a:r>
                <a:rPr lang="en-US" sz="2400" b="1" dirty="0">
                  <a:solidFill>
                    <a:schemeClr val="tx2">
                      <a:lumMod val="50000"/>
                    </a:schemeClr>
                  </a:solidFill>
                  <a:latin typeface="Arial" pitchFamily="34" charset="0"/>
                  <a:cs typeface="Arial" pitchFamily="34" charset="0"/>
                  <a:sym typeface="Symbol" pitchFamily="18" charset="2"/>
                </a:rPr>
                <a:t>Average student with gr. 12 physics starting U of T </a:t>
              </a:r>
            </a:p>
            <a:p>
              <a:pPr algn="ctr">
                <a:defRPr/>
              </a:pPr>
              <a:r>
                <a:rPr lang="en-US" sz="2400" b="1" dirty="0">
                  <a:solidFill>
                    <a:schemeClr val="tx2">
                      <a:lumMod val="50000"/>
                    </a:schemeClr>
                  </a:solidFill>
                  <a:latin typeface="Arial" pitchFamily="34" charset="0"/>
                  <a:cs typeface="Arial" pitchFamily="34" charset="0"/>
                  <a:sym typeface="Symbol" pitchFamily="18" charset="2"/>
                </a:rPr>
                <a:t>= 57%</a:t>
              </a:r>
              <a:endParaRPr lang="en-US" sz="2400" b="1" dirty="0">
                <a:solidFill>
                  <a:schemeClr val="tx2">
                    <a:lumMod val="50000"/>
                  </a:schemeClr>
                </a:solidFill>
                <a:latin typeface="Arial" pitchFamily="34" charset="0"/>
                <a:cs typeface="Arial" pitchFamily="34" charset="0"/>
              </a:endParaRPr>
            </a:p>
          </p:txBody>
        </p:sp>
        <p:cxnSp>
          <p:nvCxnSpPr>
            <p:cNvPr id="29701" name="Straight Connector 8"/>
            <p:cNvCxnSpPr>
              <a:cxnSpLocks noChangeShapeType="1"/>
            </p:cNvCxnSpPr>
            <p:nvPr/>
          </p:nvCxnSpPr>
          <p:spPr bwMode="auto">
            <a:xfrm>
              <a:off x="5295283" y="4811213"/>
              <a:ext cx="0" cy="1201397"/>
            </a:xfrm>
            <a:prstGeom prst="line">
              <a:avLst/>
            </a:prstGeom>
            <a:noFill/>
            <a:ln w="57150" algn="ctr">
              <a:solidFill>
                <a:schemeClr val="tx2">
                  <a:lumMod val="50000"/>
                </a:schemeClr>
              </a:solidFill>
              <a:round/>
              <a:headEnd/>
              <a:tailEnd/>
            </a:ln>
          </p:spPr>
        </p:cxnSp>
      </p:grpSp>
      <p:grpSp>
        <p:nvGrpSpPr>
          <p:cNvPr id="11" name="Group 7"/>
          <p:cNvGrpSpPr>
            <a:grpSpLocks/>
          </p:cNvGrpSpPr>
          <p:nvPr/>
        </p:nvGrpSpPr>
        <p:grpSpPr bwMode="auto">
          <a:xfrm>
            <a:off x="907514" y="3630546"/>
            <a:ext cx="3095676" cy="2354709"/>
            <a:chOff x="1913857" y="4212614"/>
            <a:chExt cx="3095676" cy="1799997"/>
          </a:xfrm>
        </p:grpSpPr>
        <p:sp>
          <p:nvSpPr>
            <p:cNvPr id="15" name="TextBox 10"/>
            <p:cNvSpPr txBox="1">
              <a:spLocks noChangeArrowheads="1"/>
            </p:cNvSpPr>
            <p:nvPr/>
          </p:nvSpPr>
          <p:spPr bwMode="auto">
            <a:xfrm>
              <a:off x="1913857" y="4212614"/>
              <a:ext cx="2980291" cy="1199886"/>
            </a:xfrm>
            <a:prstGeom prst="rect">
              <a:avLst/>
            </a:prstGeom>
            <a:solidFill>
              <a:srgbClr val="FFFFFF">
                <a:alpha val="50195"/>
              </a:srgbClr>
            </a:solidFill>
            <a:ln w="9525">
              <a:noFill/>
              <a:miter lim="800000"/>
              <a:headEnd/>
              <a:tailEnd/>
            </a:ln>
          </p:spPr>
          <p:txBody>
            <a:bodyPr wrap="square">
              <a:spAutoFit/>
            </a:bodyPr>
            <a:lstStyle/>
            <a:p>
              <a:pPr algn="ctr">
                <a:defRPr/>
              </a:pPr>
              <a:r>
                <a:rPr lang="en-US" sz="2400" b="1" dirty="0">
                  <a:solidFill>
                    <a:schemeClr val="tx2">
                      <a:lumMod val="50000"/>
                    </a:schemeClr>
                  </a:solidFill>
                  <a:latin typeface="Arial" pitchFamily="34" charset="0"/>
                  <a:cs typeface="Arial" pitchFamily="34" charset="0"/>
                  <a:sym typeface="Symbol" pitchFamily="18" charset="2"/>
                </a:rPr>
                <a:t>Average student with gr. 12 physics starting Ryerson</a:t>
              </a:r>
            </a:p>
            <a:p>
              <a:pPr algn="ctr">
                <a:defRPr/>
              </a:pPr>
              <a:r>
                <a:rPr lang="en-US" sz="2400" b="1" dirty="0">
                  <a:solidFill>
                    <a:schemeClr val="tx2">
                      <a:lumMod val="50000"/>
                    </a:schemeClr>
                  </a:solidFill>
                  <a:latin typeface="Arial" pitchFamily="34" charset="0"/>
                  <a:cs typeface="Arial" pitchFamily="34" charset="0"/>
                  <a:sym typeface="Symbol" pitchFamily="18" charset="2"/>
                </a:rPr>
                <a:t>= 39%</a:t>
              </a:r>
              <a:endParaRPr lang="en-US" sz="2400" b="1" dirty="0">
                <a:solidFill>
                  <a:schemeClr val="tx2">
                    <a:lumMod val="50000"/>
                  </a:schemeClr>
                </a:solidFill>
                <a:latin typeface="Arial" pitchFamily="34" charset="0"/>
                <a:cs typeface="Arial" pitchFamily="34" charset="0"/>
              </a:endParaRPr>
            </a:p>
          </p:txBody>
        </p:sp>
        <p:cxnSp>
          <p:nvCxnSpPr>
            <p:cNvPr id="14" name="Straight Connector 8"/>
            <p:cNvCxnSpPr>
              <a:cxnSpLocks noChangeShapeType="1"/>
            </p:cNvCxnSpPr>
            <p:nvPr/>
          </p:nvCxnSpPr>
          <p:spPr bwMode="auto">
            <a:xfrm>
              <a:off x="4174845" y="5167990"/>
              <a:ext cx="834688" cy="844621"/>
            </a:xfrm>
            <a:prstGeom prst="line">
              <a:avLst/>
            </a:prstGeom>
            <a:noFill/>
            <a:ln w="57150" algn="ctr">
              <a:solidFill>
                <a:schemeClr val="tx2">
                  <a:lumMod val="50000"/>
                </a:schemeClr>
              </a:solidFill>
              <a:round/>
              <a:headEnd/>
              <a:tailEnd/>
            </a:ln>
          </p:spPr>
        </p:cxnSp>
      </p:grpSp>
    </p:spTree>
    <p:extLst>
      <p:ext uri="{BB962C8B-B14F-4D97-AF65-F5344CB8AC3E}">
        <p14:creationId xmlns="" xmlns:p14="http://schemas.microsoft.com/office/powerpoint/2010/main" val="10166198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8"/>
            <a:ext cx="9144000" cy="1143000"/>
          </a:xfrm>
        </p:spPr>
        <p:txBody>
          <a:bodyPr/>
          <a:lstStyle/>
          <a:p>
            <a:pPr>
              <a:defRPr/>
            </a:pPr>
            <a:r>
              <a:rPr lang="en-US" dirty="0"/>
              <a:t>Build a Better Student</a:t>
            </a:r>
          </a:p>
        </p:txBody>
      </p:sp>
      <p:pic>
        <p:nvPicPr>
          <p:cNvPr id="10241" name="Picture 1"/>
          <p:cNvPicPr>
            <a:picLocks noChangeAspect="1" noChangeArrowheads="1"/>
          </p:cNvPicPr>
          <p:nvPr/>
        </p:nvPicPr>
        <p:blipFill>
          <a:blip r:embed="rId3" cstate="print"/>
          <a:srcRect l="2687" t="22388" r="14366" b="11567"/>
          <a:stretch>
            <a:fillRect/>
          </a:stretch>
        </p:blipFill>
        <p:spPr bwMode="auto">
          <a:xfrm>
            <a:off x="0" y="1033483"/>
            <a:ext cx="9144000" cy="5824518"/>
          </a:xfrm>
          <a:prstGeom prst="rect">
            <a:avLst/>
          </a:prstGeom>
          <a:noFill/>
          <a:ln w="9525">
            <a:noFill/>
            <a:miter lim="800000"/>
            <a:headEnd/>
            <a:tailEnd/>
          </a:ln>
        </p:spPr>
      </p:pic>
    </p:spTree>
    <p:extLst>
      <p:ext uri="{BB962C8B-B14F-4D97-AF65-F5344CB8AC3E}">
        <p14:creationId xmlns="" xmlns:p14="http://schemas.microsoft.com/office/powerpoint/2010/main" val="1386652101"/>
      </p:ext>
    </p:extLst>
  </p:cSld>
  <p:clrMapOvr>
    <a:masterClrMapping/>
  </p:clrMapOvr>
  <p:transition spd="med" advClick="0">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8"/>
            <a:ext cx="9144000" cy="1143000"/>
          </a:xfrm>
        </p:spPr>
        <p:txBody>
          <a:bodyPr/>
          <a:lstStyle/>
          <a:p>
            <a:pPr>
              <a:defRPr/>
            </a:pPr>
            <a:r>
              <a:rPr lang="en-US" dirty="0"/>
              <a:t>Build a Better Student</a:t>
            </a:r>
          </a:p>
        </p:txBody>
      </p:sp>
      <p:pic>
        <p:nvPicPr>
          <p:cNvPr id="8194" name="Picture 2"/>
          <p:cNvPicPr>
            <a:picLocks noChangeAspect="1" noChangeArrowheads="1"/>
          </p:cNvPicPr>
          <p:nvPr/>
        </p:nvPicPr>
        <p:blipFill>
          <a:blip r:embed="rId3" cstate="print"/>
          <a:srcRect l="4655" t="19881" r="4310" b="11422"/>
          <a:stretch>
            <a:fillRect/>
          </a:stretch>
        </p:blipFill>
        <p:spPr bwMode="auto">
          <a:xfrm>
            <a:off x="0" y="1087821"/>
            <a:ext cx="9144000" cy="5770179"/>
          </a:xfrm>
          <a:prstGeom prst="rect">
            <a:avLst/>
          </a:prstGeom>
          <a:noFill/>
          <a:ln w="9525">
            <a:noFill/>
            <a:miter lim="800000"/>
            <a:headEnd/>
            <a:tailEnd/>
          </a:ln>
        </p:spPr>
      </p:pic>
    </p:spTree>
    <p:extLst>
      <p:ext uri="{BB962C8B-B14F-4D97-AF65-F5344CB8AC3E}">
        <p14:creationId xmlns="" xmlns:p14="http://schemas.microsoft.com/office/powerpoint/2010/main" val="1853175887"/>
      </p:ext>
    </p:extLst>
  </p:cSld>
  <p:clrMapOvr>
    <a:masterClrMapping/>
  </p:clrMapOvr>
  <p:transition spd="med" advClick="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sz="6600" dirty="0"/>
              <a:t>The Challenges of Change</a:t>
            </a:r>
            <a:endParaRPr lang="en-CA" sz="6600" dirty="0"/>
          </a:p>
        </p:txBody>
      </p:sp>
      <p:sp>
        <p:nvSpPr>
          <p:cNvPr id="5" name="Subtitle 4"/>
          <p:cNvSpPr>
            <a:spLocks noGrp="1"/>
          </p:cNvSpPr>
          <p:nvPr>
            <p:ph type="subTitle" sz="quarter" idx="1"/>
          </p:nvPr>
        </p:nvSpPr>
        <p:spPr/>
        <p:txBody>
          <a:bodyPr/>
          <a:lstStyle/>
          <a:p>
            <a:r>
              <a:rPr lang="en-US" sz="4400" dirty="0"/>
              <a:t>Experience and Time</a:t>
            </a:r>
          </a:p>
        </p:txBody>
      </p:sp>
    </p:spTree>
  </p:cSld>
  <p:clrMapOvr>
    <a:masterClrMapping/>
  </p:clrMapOvr>
  <p:transition spd="med" advClick="0">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1.staticflickr.com/7/6111/6303157407_1c1245e7d0_b.jpg"/>
          <p:cNvPicPr>
            <a:picLocks noChangeAspect="1" noChangeArrowheads="1"/>
          </p:cNvPicPr>
          <p:nvPr/>
        </p:nvPicPr>
        <p:blipFill rotWithShape="1">
          <a:blip r:embed="rId2" cstate="print">
            <a:lum contrast="10000"/>
          </a:blip>
          <a:srcRect l="9380" t="23051" r="23202" b="10836"/>
          <a:stretch/>
        </p:blipFill>
        <p:spPr bwMode="auto">
          <a:xfrm>
            <a:off x="0" y="-16148"/>
            <a:ext cx="9143999" cy="6874148"/>
          </a:xfrm>
          <a:prstGeom prst="rect">
            <a:avLst/>
          </a:prstGeom>
          <a:noFill/>
        </p:spPr>
      </p:pic>
      <p:sp>
        <p:nvSpPr>
          <p:cNvPr id="3" name="Title 2"/>
          <p:cNvSpPr>
            <a:spLocks noGrp="1"/>
          </p:cNvSpPr>
          <p:nvPr>
            <p:ph type="title"/>
          </p:nvPr>
        </p:nvSpPr>
        <p:spPr>
          <a:xfrm>
            <a:off x="0" y="-12968"/>
            <a:ext cx="9144000" cy="1143000"/>
          </a:xfrm>
          <a:solidFill>
            <a:srgbClr val="000000">
              <a:alpha val="61176"/>
            </a:srgbClr>
          </a:solidFill>
        </p:spPr>
        <p:txBody>
          <a:bodyPr/>
          <a:lstStyle/>
          <a:p>
            <a:r>
              <a:rPr lang="en-US" sz="5400" dirty="0"/>
              <a:t>Experience</a:t>
            </a:r>
            <a:endParaRPr lang="en-CA" sz="5400" dirty="0"/>
          </a:p>
        </p:txBody>
      </p:sp>
      <p:sp>
        <p:nvSpPr>
          <p:cNvPr id="2" name="Content Placeholder 1"/>
          <p:cNvSpPr>
            <a:spLocks noGrp="1"/>
          </p:cNvSpPr>
          <p:nvPr>
            <p:ph idx="1"/>
          </p:nvPr>
        </p:nvSpPr>
        <p:spPr>
          <a:xfrm>
            <a:off x="4138520" y="1827830"/>
            <a:ext cx="4746171" cy="4804982"/>
          </a:xfrm>
          <a:solidFill>
            <a:srgbClr val="000000">
              <a:alpha val="60000"/>
            </a:srgbClr>
          </a:solidFill>
        </p:spPr>
        <p:txBody>
          <a:bodyPr/>
          <a:lstStyle/>
          <a:p>
            <a:r>
              <a:rPr lang="en-US" sz="3600" dirty="0"/>
              <a:t>We were taught differently</a:t>
            </a:r>
          </a:p>
          <a:p>
            <a:r>
              <a:rPr lang="en-US" sz="3600" dirty="0"/>
              <a:t>We are not trained for a new way</a:t>
            </a:r>
          </a:p>
          <a:p>
            <a:r>
              <a:rPr lang="en-US" sz="3600" dirty="0"/>
              <a:t>We might not feel the need to change (“the old system worked to me!”)</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 y="8297"/>
            <a:ext cx="9144005" cy="6875391"/>
            <a:chOff x="1197394" y="1024922"/>
            <a:chExt cx="7042628" cy="5251710"/>
          </a:xfrm>
        </p:grpSpPr>
        <p:pic>
          <p:nvPicPr>
            <p:cNvPr id="24578" name="Picture 2" descr="Image result"/>
            <p:cNvPicPr>
              <a:picLocks noChangeAspect="1" noChangeArrowheads="1"/>
            </p:cNvPicPr>
            <p:nvPr/>
          </p:nvPicPr>
          <p:blipFill rotWithShape="1">
            <a:blip r:embed="rId3" cstate="print"/>
            <a:srcRect l="10207" t="2373" r="12774" b="11562"/>
            <a:stretch/>
          </p:blipFill>
          <p:spPr bwMode="auto">
            <a:xfrm>
              <a:off x="1197396" y="1024922"/>
              <a:ext cx="7042626" cy="5232088"/>
            </a:xfrm>
            <a:prstGeom prst="rect">
              <a:avLst/>
            </a:prstGeom>
            <a:noFill/>
          </p:spPr>
        </p:pic>
        <p:sp>
          <p:nvSpPr>
            <p:cNvPr id="5" name="Rectangle 4"/>
            <p:cNvSpPr/>
            <p:nvPr/>
          </p:nvSpPr>
          <p:spPr>
            <a:xfrm>
              <a:off x="1197394" y="5829957"/>
              <a:ext cx="7042626" cy="446675"/>
            </a:xfrm>
            <a:prstGeom prst="rect">
              <a:avLst/>
            </a:prstGeom>
            <a:solidFill>
              <a:srgbClr val="000000">
                <a:alpha val="50196"/>
              </a:srgbClr>
            </a:solidFill>
          </p:spPr>
          <p:txBody>
            <a:bodyPr wrap="square">
              <a:spAutoFit/>
            </a:bodyPr>
            <a:lstStyle/>
            <a:p>
              <a:pPr algn="ctr"/>
              <a:r>
                <a:rPr lang="en-CA" sz="1600" b="1" i="1" dirty="0" err="1">
                  <a:effectLst>
                    <a:outerShdw blurRad="38100" dist="38100" dir="2700000" algn="tl">
                      <a:srgbClr val="000000">
                        <a:alpha val="43137"/>
                      </a:srgbClr>
                    </a:outerShdw>
                  </a:effectLst>
                  <a:latin typeface="Arial" pitchFamily="34" charset="0"/>
                  <a:cs typeface="Arial" pitchFamily="34" charset="0"/>
                </a:rPr>
                <a:t>Biblia</a:t>
              </a:r>
              <a:r>
                <a:rPr lang="en-CA" sz="1600" b="1" i="1" dirty="0">
                  <a:effectLst>
                    <a:outerShdw blurRad="38100" dist="38100" dir="2700000" algn="tl">
                      <a:srgbClr val="000000">
                        <a:alpha val="43137"/>
                      </a:srgbClr>
                    </a:outerShdw>
                  </a:effectLst>
                  <a:latin typeface="Arial" pitchFamily="34" charset="0"/>
                  <a:cs typeface="Arial" pitchFamily="34" charset="0"/>
                </a:rPr>
                <a:t> </a:t>
              </a:r>
              <a:r>
                <a:rPr lang="en-CA" sz="1600" b="1" i="1" dirty="0" err="1">
                  <a:effectLst>
                    <a:outerShdw blurRad="38100" dist="38100" dir="2700000" algn="tl">
                      <a:srgbClr val="000000">
                        <a:alpha val="43137"/>
                      </a:srgbClr>
                    </a:outerShdw>
                  </a:effectLst>
                  <a:latin typeface="Arial" pitchFamily="34" charset="0"/>
                  <a:cs typeface="Arial" pitchFamily="34" charset="0"/>
                </a:rPr>
                <a:t>latina</a:t>
              </a:r>
              <a:r>
                <a:rPr lang="en-CA" sz="1600" b="1" dirty="0">
                  <a:effectLst>
                    <a:outerShdw blurRad="38100" dist="38100" dir="2700000" algn="tl">
                      <a:srgbClr val="000000">
                        <a:alpha val="43137"/>
                      </a:srgbClr>
                    </a:outerShdw>
                  </a:effectLst>
                  <a:latin typeface="Arial" pitchFamily="34" charset="0"/>
                  <a:cs typeface="Arial" pitchFamily="34" charset="0"/>
                </a:rPr>
                <a:t> (Bible in Latin). Mainz: Johann Gutenberg, 1455. </a:t>
              </a:r>
            </a:p>
            <a:p>
              <a:pPr algn="ctr"/>
              <a:r>
                <a:rPr lang="en-CA" sz="1600" b="1" dirty="0">
                  <a:effectLst>
                    <a:outerShdw blurRad="38100" dist="38100" dir="2700000" algn="tl">
                      <a:srgbClr val="000000">
                        <a:alpha val="43137"/>
                      </a:srgbClr>
                    </a:outerShdw>
                  </a:effectLst>
                  <a:latin typeface="Arial" pitchFamily="34" charset="0"/>
                  <a:cs typeface="Arial" pitchFamily="34" charset="0"/>
                </a:rPr>
                <a:t>Otto </a:t>
              </a:r>
              <a:r>
                <a:rPr lang="en-CA" sz="1600" b="1" dirty="0" err="1">
                  <a:effectLst>
                    <a:outerShdw blurRad="38100" dist="38100" dir="2700000" algn="tl">
                      <a:srgbClr val="000000">
                        <a:alpha val="43137"/>
                      </a:srgbClr>
                    </a:outerShdw>
                  </a:effectLst>
                  <a:latin typeface="Arial" pitchFamily="34" charset="0"/>
                  <a:cs typeface="Arial" pitchFamily="34" charset="0"/>
                </a:rPr>
                <a:t>Vollbehr</a:t>
              </a:r>
              <a:r>
                <a:rPr lang="en-CA" sz="1600" b="1" dirty="0">
                  <a:effectLst>
                    <a:outerShdw blurRad="38100" dist="38100" dir="2700000" algn="tl">
                      <a:srgbClr val="000000">
                        <a:alpha val="43137"/>
                      </a:srgbClr>
                    </a:outerShdw>
                  </a:effectLst>
                  <a:latin typeface="Arial" pitchFamily="34" charset="0"/>
                  <a:cs typeface="Arial" pitchFamily="34" charset="0"/>
                </a:rPr>
                <a:t> Collection, Library of Congress (01.17.00)</a:t>
              </a:r>
            </a:p>
          </p:txBody>
        </p:sp>
      </p:grpSp>
      <p:sp>
        <p:nvSpPr>
          <p:cNvPr id="3" name="Content Placeholder 2"/>
          <p:cNvSpPr>
            <a:spLocks noGrp="1"/>
          </p:cNvSpPr>
          <p:nvPr>
            <p:ph idx="1"/>
          </p:nvPr>
        </p:nvSpPr>
        <p:spPr>
          <a:xfrm>
            <a:off x="895350" y="1219200"/>
            <a:ext cx="7258050" cy="4798828"/>
          </a:xfrm>
          <a:solidFill>
            <a:srgbClr val="000000">
              <a:alpha val="50196"/>
            </a:srgbClr>
          </a:solidFill>
        </p:spPr>
        <p:txBody>
          <a:bodyPr/>
          <a:lstStyle/>
          <a:p>
            <a:pPr marL="0" indent="0" algn="ctr">
              <a:buNone/>
            </a:pPr>
            <a:r>
              <a:rPr lang="en-US" sz="4400" dirty="0" smtClean="0">
                <a:solidFill>
                  <a:srgbClr val="92D050"/>
                </a:solidFill>
              </a:rPr>
              <a:t>So </a:t>
            </a:r>
            <a:r>
              <a:rPr lang="en-US" sz="4400" dirty="0">
                <a:solidFill>
                  <a:srgbClr val="92D050"/>
                </a:solidFill>
              </a:rPr>
              <a:t>much content!</a:t>
            </a:r>
          </a:p>
          <a:p>
            <a:pPr algn="ctr"/>
            <a:r>
              <a:rPr lang="en-US" sz="4000" dirty="0"/>
              <a:t>Cover less, but do it well</a:t>
            </a:r>
          </a:p>
          <a:p>
            <a:pPr marL="0" indent="0" algn="ctr">
              <a:buNone/>
            </a:pPr>
            <a:r>
              <a:rPr lang="en-US" sz="4400" dirty="0">
                <a:solidFill>
                  <a:srgbClr val="92D050"/>
                </a:solidFill>
              </a:rPr>
              <a:t>I have no time!</a:t>
            </a:r>
          </a:p>
          <a:p>
            <a:pPr algn="ctr"/>
            <a:r>
              <a:rPr lang="en-US" sz="4000" dirty="0" smtClean="0"/>
              <a:t>Don’t </a:t>
            </a:r>
            <a:r>
              <a:rPr lang="en-US" sz="4000" dirty="0"/>
              <a:t>do it all </a:t>
            </a:r>
            <a:r>
              <a:rPr lang="en-US" sz="4000" dirty="0" smtClean="0"/>
              <a:t>at once</a:t>
            </a:r>
          </a:p>
          <a:p>
            <a:pPr algn="ctr"/>
            <a:r>
              <a:rPr lang="en-US" sz="4000" dirty="0" smtClean="0"/>
              <a:t>Don’t do it all yourself</a:t>
            </a:r>
            <a:endParaRPr lang="en-US" sz="4000" dirty="0"/>
          </a:p>
          <a:p>
            <a:pPr marL="0" indent="0" algn="ctr">
              <a:buNone/>
            </a:pPr>
            <a:endParaRPr lang="en-US" sz="4000" dirty="0"/>
          </a:p>
          <a:p>
            <a:pPr lvl="7" algn="ctr"/>
            <a:endParaRPr lang="en-CA" sz="2800" dirty="0"/>
          </a:p>
        </p:txBody>
      </p:sp>
      <p:sp>
        <p:nvSpPr>
          <p:cNvPr id="2" name="Title 1"/>
          <p:cNvSpPr>
            <a:spLocks noGrp="1"/>
          </p:cNvSpPr>
          <p:nvPr>
            <p:ph type="title"/>
          </p:nvPr>
        </p:nvSpPr>
        <p:spPr>
          <a:xfrm>
            <a:off x="0" y="8298"/>
            <a:ext cx="9144000" cy="884837"/>
          </a:xfrm>
          <a:solidFill>
            <a:srgbClr val="000000">
              <a:alpha val="60000"/>
            </a:srgbClr>
          </a:solidFill>
        </p:spPr>
        <p:txBody>
          <a:bodyPr/>
          <a:lstStyle/>
          <a:p>
            <a:r>
              <a:rPr lang="en-US" sz="5400" dirty="0"/>
              <a:t>Time</a:t>
            </a:r>
            <a:endParaRPr lang="en-CA" sz="5400"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98"/>
            <a:ext cx="9144000" cy="1143000"/>
          </a:xfrm>
        </p:spPr>
        <p:txBody>
          <a:bodyPr/>
          <a:lstStyle/>
          <a:p>
            <a:r>
              <a:rPr lang="en-US" sz="4000" dirty="0"/>
              <a:t>A 100% Satire-Free Modest Proposal</a:t>
            </a:r>
            <a:endParaRPr lang="en-CA" sz="4000" dirty="0"/>
          </a:p>
        </p:txBody>
      </p:sp>
      <p:sp>
        <p:nvSpPr>
          <p:cNvPr id="3" name="Content Placeholder 2"/>
          <p:cNvSpPr>
            <a:spLocks noGrp="1"/>
          </p:cNvSpPr>
          <p:nvPr>
            <p:ph idx="1"/>
          </p:nvPr>
        </p:nvSpPr>
        <p:spPr>
          <a:xfrm>
            <a:off x="5380074" y="1275907"/>
            <a:ext cx="3763926" cy="5326911"/>
          </a:xfrm>
        </p:spPr>
        <p:txBody>
          <a:bodyPr/>
          <a:lstStyle/>
          <a:p>
            <a:pPr marL="0" indent="0" algn="ctr">
              <a:buNone/>
            </a:pPr>
            <a:r>
              <a:rPr lang="en-CA" dirty="0"/>
              <a:t>PHYS*4001/2 Research in Physics</a:t>
            </a:r>
          </a:p>
          <a:p>
            <a:pPr marL="0" indent="0" algn="ctr">
              <a:buNone/>
            </a:pPr>
            <a:endParaRPr lang="en-CA" dirty="0"/>
          </a:p>
          <a:p>
            <a:pPr marL="0" indent="0" algn="ctr">
              <a:buNone/>
            </a:pPr>
            <a:r>
              <a:rPr lang="en-CA" dirty="0"/>
              <a:t>Allow </a:t>
            </a:r>
            <a:r>
              <a:rPr lang="en-CA" dirty="0">
                <a:solidFill>
                  <a:srgbClr val="92D050"/>
                </a:solidFill>
              </a:rPr>
              <a:t>education</a:t>
            </a:r>
            <a:r>
              <a:rPr lang="en-CA" dirty="0"/>
              <a:t> as a research topic</a:t>
            </a:r>
            <a:endParaRPr lang="en-CA" sz="3600" dirty="0"/>
          </a:p>
        </p:txBody>
      </p:sp>
      <p:pic>
        <p:nvPicPr>
          <p:cNvPr id="21506" name="Picture 2" descr="Image result"/>
          <p:cNvPicPr>
            <a:picLocks noChangeAspect="1" noChangeArrowheads="1"/>
          </p:cNvPicPr>
          <p:nvPr/>
        </p:nvPicPr>
        <p:blipFill>
          <a:blip r:embed="rId2" cstate="print"/>
          <a:srcRect/>
          <a:stretch>
            <a:fillRect/>
          </a:stretch>
        </p:blipFill>
        <p:spPr bwMode="auto">
          <a:xfrm>
            <a:off x="0" y="1153632"/>
            <a:ext cx="5393220" cy="5704367"/>
          </a:xfrm>
          <a:prstGeom prst="rect">
            <a:avLst/>
          </a:prstGeom>
          <a:noFill/>
        </p:spPr>
      </p:pic>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8"/>
            <a:ext cx="8229600" cy="884837"/>
          </a:xfrm>
        </p:spPr>
        <p:txBody>
          <a:bodyPr/>
          <a:lstStyle/>
          <a:p>
            <a:r>
              <a:rPr lang="en-US" dirty="0"/>
              <a:t>Win-Win Deal</a:t>
            </a:r>
            <a:endParaRPr lang="en-CA" dirty="0"/>
          </a:p>
        </p:txBody>
      </p:sp>
      <p:sp>
        <p:nvSpPr>
          <p:cNvPr id="3" name="Content Placeholder 2"/>
          <p:cNvSpPr>
            <a:spLocks noGrp="1"/>
          </p:cNvSpPr>
          <p:nvPr>
            <p:ph idx="1"/>
          </p:nvPr>
        </p:nvSpPr>
        <p:spPr>
          <a:xfrm>
            <a:off x="250371" y="850605"/>
            <a:ext cx="8643258" cy="6007395"/>
          </a:xfrm>
          <a:noFill/>
        </p:spPr>
        <p:txBody>
          <a:bodyPr/>
          <a:lstStyle/>
          <a:p>
            <a:pPr algn="ctr">
              <a:buNone/>
            </a:pPr>
            <a:r>
              <a:rPr lang="en-US" sz="3600" dirty="0">
                <a:solidFill>
                  <a:srgbClr val="92D050"/>
                </a:solidFill>
              </a:rPr>
              <a:t>You</a:t>
            </a:r>
            <a:r>
              <a:rPr lang="en-US" sz="3600" dirty="0"/>
              <a:t> need help / time</a:t>
            </a:r>
          </a:p>
          <a:p>
            <a:pPr algn="ctr">
              <a:buNone/>
            </a:pPr>
            <a:r>
              <a:rPr lang="en-US" sz="3600" dirty="0">
                <a:solidFill>
                  <a:srgbClr val="92D050"/>
                </a:solidFill>
              </a:rPr>
              <a:t>Senior students</a:t>
            </a:r>
            <a:r>
              <a:rPr lang="en-US" sz="3600" dirty="0"/>
              <a:t> need apprenticeship in </a:t>
            </a:r>
            <a:r>
              <a:rPr lang="en-US" sz="3600" dirty="0" smtClean="0"/>
              <a:t>teaching and learning</a:t>
            </a:r>
            <a:endParaRPr lang="en-US" sz="3600" dirty="0"/>
          </a:p>
          <a:p>
            <a:pPr algn="ctr">
              <a:buNone/>
            </a:pPr>
            <a:endParaRPr lang="en-US" sz="3600" dirty="0"/>
          </a:p>
          <a:p>
            <a:pPr algn="ctr">
              <a:buNone/>
            </a:pPr>
            <a:r>
              <a:rPr lang="en-US" sz="3600" dirty="0"/>
              <a:t>Use </a:t>
            </a:r>
            <a:r>
              <a:rPr lang="en-CA" sz="3600" dirty="0"/>
              <a:t>PHYS*4001/2 to:</a:t>
            </a:r>
            <a:endParaRPr lang="en-US" sz="3600" dirty="0"/>
          </a:p>
          <a:p>
            <a:pPr algn="ctr">
              <a:spcBef>
                <a:spcPts val="0"/>
              </a:spcBef>
            </a:pPr>
            <a:r>
              <a:rPr lang="en-US" sz="3600" dirty="0"/>
              <a:t>Summarize relevant literature</a:t>
            </a:r>
          </a:p>
          <a:p>
            <a:pPr algn="ctr">
              <a:spcBef>
                <a:spcPts val="0"/>
              </a:spcBef>
            </a:pPr>
            <a:r>
              <a:rPr lang="en-US" sz="3600" dirty="0"/>
              <a:t>Observe classes / interview students</a:t>
            </a:r>
          </a:p>
          <a:p>
            <a:pPr algn="ctr">
              <a:spcBef>
                <a:spcPts val="0"/>
              </a:spcBef>
            </a:pPr>
            <a:r>
              <a:rPr lang="en-US" sz="3600" dirty="0"/>
              <a:t>Study problem set / exam results</a:t>
            </a:r>
            <a:endParaRPr lang="en-CA" sz="3600" dirty="0"/>
          </a:p>
          <a:p>
            <a:pPr algn="ctr">
              <a:spcBef>
                <a:spcPts val="0"/>
              </a:spcBef>
            </a:pPr>
            <a:r>
              <a:rPr lang="en-US" sz="3600" dirty="0"/>
              <a:t>Design lesson ideas </a:t>
            </a:r>
            <a:r>
              <a:rPr lang="en-US" sz="3600" dirty="0" smtClean="0"/>
              <a:t>to try</a:t>
            </a:r>
            <a:endParaRPr lang="en-US" sz="3600" dirty="0"/>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Image result for physics teacher famous"/>
          <p:cNvPicPr>
            <a:picLocks noChangeAspect="1" noChangeArrowheads="1"/>
          </p:cNvPicPr>
          <p:nvPr/>
        </p:nvPicPr>
        <p:blipFill>
          <a:blip r:embed="rId3" cstate="print"/>
          <a:srcRect l="5533" r="4049"/>
          <a:stretch>
            <a:fillRect/>
          </a:stretch>
        </p:blipFill>
        <p:spPr bwMode="auto">
          <a:xfrm>
            <a:off x="0" y="1078172"/>
            <a:ext cx="9144000" cy="5779828"/>
          </a:xfrm>
          <a:prstGeom prst="rect">
            <a:avLst/>
          </a:prstGeom>
          <a:noFill/>
        </p:spPr>
      </p:pic>
      <p:sp>
        <p:nvSpPr>
          <p:cNvPr id="5" name="Title 4"/>
          <p:cNvSpPr>
            <a:spLocks noGrp="1"/>
          </p:cNvSpPr>
          <p:nvPr>
            <p:ph type="title"/>
          </p:nvPr>
        </p:nvSpPr>
        <p:spPr>
          <a:xfrm>
            <a:off x="0" y="-54466"/>
            <a:ext cx="9144000" cy="1132638"/>
          </a:xfrm>
          <a:solidFill>
            <a:srgbClr val="000000">
              <a:alpha val="65098"/>
            </a:srgbClr>
          </a:solidFill>
        </p:spPr>
        <p:txBody>
          <a:bodyPr/>
          <a:lstStyle/>
          <a:p>
            <a:r>
              <a:rPr lang="en-GB" sz="4000" dirty="0"/>
              <a:t>“The Noble Profession”: Teaching</a:t>
            </a:r>
            <a:endParaRPr lang="en-CA" sz="4000" dirty="0"/>
          </a:p>
        </p:txBody>
      </p:sp>
    </p:spTree>
  </p:cSld>
  <p:clrMapOvr>
    <a:masterClrMapping/>
  </p:clrMapOvr>
  <p:transition spd="med" advClick="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1736725"/>
            <a:ext cx="9144000" cy="1920875"/>
          </a:xfrm>
        </p:spPr>
        <p:txBody>
          <a:bodyPr/>
          <a:lstStyle/>
          <a:p>
            <a:r>
              <a:rPr lang="en-CA" sz="7200" dirty="0"/>
              <a:t>The Benefits of Change</a:t>
            </a:r>
          </a:p>
        </p:txBody>
      </p:sp>
      <p:sp>
        <p:nvSpPr>
          <p:cNvPr id="5" name="Subtitle 4"/>
          <p:cNvSpPr>
            <a:spLocks noGrp="1"/>
          </p:cNvSpPr>
          <p:nvPr>
            <p:ph type="subTitle" sz="quarter" idx="1"/>
          </p:nvPr>
        </p:nvSpPr>
        <p:spPr>
          <a:xfrm>
            <a:off x="1371600" y="4120116"/>
            <a:ext cx="6400800" cy="1752600"/>
          </a:xfrm>
        </p:spPr>
        <p:txBody>
          <a:bodyPr/>
          <a:lstStyle/>
          <a:p>
            <a:r>
              <a:rPr lang="en-US" sz="4000" dirty="0"/>
              <a:t>The Health of the Physics Community</a:t>
            </a:r>
            <a:endParaRPr lang="en-CA" sz="4000" dirty="0"/>
          </a:p>
        </p:txBody>
      </p:sp>
    </p:spTree>
  </p:cSld>
  <p:clrMapOvr>
    <a:masterClrMapping/>
  </p:clrMapOvr>
  <p:transition spd="med" advClick="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6000" dirty="0"/>
              <a:t>The Cocktail Party</a:t>
            </a:r>
            <a:endParaRPr lang="en-CA" sz="6000" dirty="0"/>
          </a:p>
        </p:txBody>
      </p:sp>
      <p:pic>
        <p:nvPicPr>
          <p:cNvPr id="67586" name="Picture 2" descr="http://www.dailystormer.com/wp-content/uploads/2015/11/Dress-Code-Cocktail-Party.jpgoriginal.jpeg"/>
          <p:cNvPicPr>
            <a:picLocks noChangeAspect="1" noChangeArrowheads="1"/>
          </p:cNvPicPr>
          <p:nvPr/>
        </p:nvPicPr>
        <p:blipFill rotWithShape="1">
          <a:blip r:embed="rId3" cstate="print"/>
          <a:srcRect l="11010"/>
          <a:stretch/>
        </p:blipFill>
        <p:spPr bwMode="auto">
          <a:xfrm>
            <a:off x="0" y="1377777"/>
            <a:ext cx="9135414" cy="5480223"/>
          </a:xfrm>
          <a:prstGeom prst="rect">
            <a:avLst/>
          </a:prstGeom>
          <a:noFill/>
        </p:spPr>
      </p:pic>
      <p:sp>
        <p:nvSpPr>
          <p:cNvPr id="3" name="Rounded Rectangular Callout 2"/>
          <p:cNvSpPr/>
          <p:nvPr/>
        </p:nvSpPr>
        <p:spPr bwMode="auto">
          <a:xfrm>
            <a:off x="1011131" y="12864"/>
            <a:ext cx="2935227" cy="2752725"/>
          </a:xfrm>
          <a:prstGeom prst="wedgeRoundRectCallout">
            <a:avLst>
              <a:gd name="adj1" fmla="val -39068"/>
              <a:gd name="adj2" fmla="val 66764"/>
              <a:gd name="adj3" fmla="val 16667"/>
            </a:avLst>
          </a:prstGeom>
          <a:solidFill>
            <a:schemeClr val="bg2">
              <a:lumMod val="10000"/>
              <a:lumOff val="90000"/>
            </a:schemeClr>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2"/>
                </a:solidFill>
                <a:latin typeface="Arial" pitchFamily="34" charset="0"/>
                <a:cs typeface="Arial" pitchFamily="34" charset="0"/>
              </a:rPr>
              <a:t>Wow, physics, eh?</a:t>
            </a:r>
            <a:r>
              <a:rPr kumimoji="0" lang="en-US" sz="3200" b="1" i="0" u="none" strike="noStrike" cap="none" normalizeH="0" dirty="0">
                <a:ln>
                  <a:noFill/>
                </a:ln>
                <a:solidFill>
                  <a:schemeClr val="bg2"/>
                </a:solidFill>
                <a:latin typeface="Arial" pitchFamily="34" charset="0"/>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2"/>
                </a:solidFill>
                <a:latin typeface="Arial" pitchFamily="34" charset="0"/>
                <a:cs typeface="Arial" pitchFamily="34" charset="0"/>
              </a:rPr>
              <a:t>Physics was my worst subject.</a:t>
            </a:r>
            <a:endParaRPr kumimoji="0" lang="en-CA" sz="3200" b="1" i="0" u="none" strike="noStrike" cap="none" normalizeH="0" baseline="0" dirty="0">
              <a:ln>
                <a:noFill/>
              </a:ln>
              <a:solidFill>
                <a:schemeClr val="bg2"/>
              </a:solidFill>
              <a:latin typeface="Arial" pitchFamily="34" charset="0"/>
              <a:cs typeface="Arial" pitchFamily="34" charset="0"/>
            </a:endParaRPr>
          </a:p>
        </p:txBody>
      </p:sp>
      <p:sp>
        <p:nvSpPr>
          <p:cNvPr id="4" name="Rounded Rectangular Callout 3"/>
          <p:cNvSpPr/>
          <p:nvPr/>
        </p:nvSpPr>
        <p:spPr bwMode="auto">
          <a:xfrm>
            <a:off x="6219322" y="1132638"/>
            <a:ext cx="2752725" cy="2847975"/>
          </a:xfrm>
          <a:prstGeom prst="wedgeRoundRectCallout">
            <a:avLst>
              <a:gd name="adj1" fmla="val -2669"/>
              <a:gd name="adj2" fmla="val 94119"/>
              <a:gd name="adj3" fmla="val 16667"/>
            </a:avLst>
          </a:prstGeom>
          <a:solidFill>
            <a:schemeClr val="bg2">
              <a:lumMod val="10000"/>
              <a:lumOff val="90000"/>
            </a:schemeClr>
          </a:solidFill>
          <a:ln w="571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2"/>
                </a:solidFill>
                <a:latin typeface="Arial" pitchFamily="34" charset="0"/>
                <a:cs typeface="Arial" pitchFamily="34" charset="0"/>
              </a:rPr>
              <a:t>Oh, I liked physics in school. But I didn’t do very well.</a:t>
            </a:r>
            <a:endParaRPr kumimoji="0" lang="en-CA" sz="3200" b="1" i="0" u="none" strike="noStrike" cap="none" normalizeH="0" baseline="0" dirty="0">
              <a:ln>
                <a:noFill/>
              </a:ln>
              <a:solidFill>
                <a:schemeClr val="bg2"/>
              </a:solidFill>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4996" name="Picture 4" descr="http://static2.fjcdn.com/comments/If+a+material+is+hard+than+it+is+harder+to+_eedd9dd56a014e1b45498b67fab447bf.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extBox 5"/>
          <p:cNvSpPr txBox="1"/>
          <p:nvPr/>
        </p:nvSpPr>
        <p:spPr>
          <a:xfrm>
            <a:off x="0" y="723331"/>
            <a:ext cx="9143999" cy="5201424"/>
          </a:xfrm>
          <a:prstGeom prst="rect">
            <a:avLst/>
          </a:prstGeom>
          <a:solidFill>
            <a:srgbClr val="333333">
              <a:alpha val="89020"/>
            </a:srgbClr>
          </a:solidFill>
        </p:spPr>
        <p:txBody>
          <a:bodyPr wrap="square" rtlCol="0">
            <a:spAutoFit/>
          </a:bodyPr>
          <a:lstStyle/>
          <a:p>
            <a:pPr algn="ctr"/>
            <a:r>
              <a:rPr lang="en-US" sz="166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rPr>
              <a:t>Physics is Hard</a:t>
            </a:r>
            <a:endParaRPr lang="en-CA" sz="16600" b="1" dirty="0">
              <a:solidFill>
                <a:schemeClr val="accent1">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olvay Conference, probably the most intelligent picture ever taken, 1927 (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135" r="5224" b="5220"/>
          <a:stretch/>
        </p:blipFill>
        <p:spPr bwMode="auto">
          <a:xfrm>
            <a:off x="0" y="9647"/>
            <a:ext cx="9144000" cy="68483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a:off x="0" y="7938"/>
            <a:ext cx="9144000" cy="1143000"/>
          </a:xfrm>
          <a:solidFill>
            <a:srgbClr val="000000">
              <a:alpha val="52157"/>
            </a:srgbClr>
          </a:solidFill>
        </p:spPr>
        <p:txBody>
          <a:bodyPr/>
          <a:lstStyle/>
          <a:p>
            <a:r>
              <a:rPr lang="en-US" dirty="0"/>
              <a:t>The Physics Community in 1927</a:t>
            </a:r>
            <a:endParaRPr lang="en-CA" dirty="0"/>
          </a:p>
        </p:txBody>
      </p:sp>
      <p:sp>
        <p:nvSpPr>
          <p:cNvPr id="5" name="TextBox 4"/>
          <p:cNvSpPr txBox="1"/>
          <p:nvPr/>
        </p:nvSpPr>
        <p:spPr>
          <a:xfrm>
            <a:off x="0" y="1148317"/>
            <a:ext cx="9144000" cy="707886"/>
          </a:xfrm>
          <a:prstGeom prst="rect">
            <a:avLst/>
          </a:prstGeom>
          <a:solidFill>
            <a:srgbClr val="000000">
              <a:alpha val="50196"/>
            </a:srgbClr>
          </a:solidFill>
        </p:spPr>
        <p:txBody>
          <a:bodyPr wrap="square" rtlCol="0">
            <a:spAutoFit/>
          </a:bodyPr>
          <a:lstStyle/>
          <a:p>
            <a:r>
              <a:rPr lang="en-US" sz="4000" b="1" dirty="0">
                <a:effectLst>
                  <a:outerShdw blurRad="38100" dist="38100" dir="2700000" algn="tl">
                    <a:srgbClr val="000000">
                      <a:alpha val="43137"/>
                    </a:srgbClr>
                  </a:outerShdw>
                </a:effectLst>
                <a:latin typeface="Arial" pitchFamily="34" charset="0"/>
                <a:cs typeface="Arial" pitchFamily="34" charset="0"/>
              </a:rPr>
              <a:t>What kind of people can do physics?</a:t>
            </a:r>
            <a:endParaRPr lang="en-CA" sz="40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88382298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ature.com/polopoly_fs/7.38157.1470068120!/image/nature-women-in-physics-1-aug-2016.jpg_gen/derivatives/landscape_630/nature-women-in-physics-1-aug-201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9068" y="0"/>
            <a:ext cx="8389396" cy="6858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spd="med" advClick="0">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p:cNvPicPr>
            <a:picLocks noChangeAspect="1" noChangeArrowheads="1"/>
          </p:cNvPicPr>
          <p:nvPr/>
        </p:nvPicPr>
        <p:blipFill>
          <a:blip r:embed="rId3" cstate="print"/>
          <a:srcRect/>
          <a:stretch>
            <a:fillRect/>
          </a:stretch>
        </p:blipFill>
        <p:spPr bwMode="auto">
          <a:xfrm>
            <a:off x="4125433" y="-12338"/>
            <a:ext cx="5018567" cy="6870338"/>
          </a:xfrm>
          <a:prstGeom prst="rect">
            <a:avLst/>
          </a:prstGeom>
          <a:noFill/>
        </p:spPr>
      </p:pic>
      <p:sp>
        <p:nvSpPr>
          <p:cNvPr id="2" name="Title 1"/>
          <p:cNvSpPr>
            <a:spLocks noGrp="1"/>
          </p:cNvSpPr>
          <p:nvPr>
            <p:ph type="title"/>
          </p:nvPr>
        </p:nvSpPr>
        <p:spPr>
          <a:xfrm>
            <a:off x="0" y="560448"/>
            <a:ext cx="4072270" cy="3270920"/>
          </a:xfrm>
        </p:spPr>
        <p:txBody>
          <a:bodyPr/>
          <a:lstStyle/>
          <a:p>
            <a:r>
              <a:rPr lang="en-US" sz="5400" dirty="0"/>
              <a:t>The Social Contract of Teaching</a:t>
            </a:r>
            <a:endParaRPr lang="en-CA" sz="5400" dirty="0"/>
          </a:p>
        </p:txBody>
      </p:sp>
      <p:pic>
        <p:nvPicPr>
          <p:cNvPr id="6147" name="Picture 3" descr="C:\Users\Chris\Documents\Presentations\McMaster Physics\einstein.gif"/>
          <p:cNvPicPr>
            <a:picLocks noChangeAspect="1" noChangeArrowheads="1"/>
          </p:cNvPicPr>
          <p:nvPr/>
        </p:nvPicPr>
        <p:blipFill>
          <a:blip r:embed="rId4" cstate="print"/>
          <a:srcRect/>
          <a:stretch>
            <a:fillRect/>
          </a:stretch>
        </p:blipFill>
        <p:spPr bwMode="auto">
          <a:xfrm>
            <a:off x="6117830" y="404037"/>
            <a:ext cx="1014081" cy="1341378"/>
          </a:xfrm>
          <a:prstGeom prst="rect">
            <a:avLst/>
          </a:prstGeom>
          <a:noFill/>
        </p:spPr>
      </p:pic>
      <p:sp>
        <p:nvSpPr>
          <p:cNvPr id="7" name="Rectangle 6"/>
          <p:cNvSpPr/>
          <p:nvPr/>
        </p:nvSpPr>
        <p:spPr>
          <a:xfrm>
            <a:off x="4913236" y="6273210"/>
            <a:ext cx="3828677" cy="830997"/>
          </a:xfrm>
          <a:prstGeom prst="rect">
            <a:avLst/>
          </a:prstGeom>
        </p:spPr>
        <p:txBody>
          <a:bodyPr wrap="square">
            <a:spAutoFit/>
          </a:bodyPr>
          <a:lstStyle/>
          <a:p>
            <a:pPr algn="ctr"/>
            <a:r>
              <a:rPr lang="en-CA" sz="1600" b="1" i="1" dirty="0">
                <a:effectLst>
                  <a:outerShdw blurRad="38100" dist="38100" dir="2700000" algn="tl">
                    <a:srgbClr val="000000">
                      <a:alpha val="43137"/>
                    </a:srgbClr>
                  </a:outerShdw>
                </a:effectLst>
                <a:latin typeface="Arial" pitchFamily="34" charset="0"/>
                <a:cs typeface="Arial" pitchFamily="34" charset="0"/>
              </a:rPr>
              <a:t>An Allegory of the Revolution </a:t>
            </a:r>
            <a:r>
              <a:rPr lang="en-CA" sz="1600" b="1" dirty="0">
                <a:effectLst>
                  <a:outerShdw blurRad="38100" dist="38100" dir="2700000" algn="tl">
                    <a:srgbClr val="000000">
                      <a:alpha val="43137"/>
                    </a:srgbClr>
                  </a:outerShdw>
                </a:effectLst>
                <a:latin typeface="Arial" pitchFamily="34" charset="0"/>
                <a:cs typeface="Arial" pitchFamily="34" charset="0"/>
              </a:rPr>
              <a:t>(1794), </a:t>
            </a:r>
          </a:p>
          <a:p>
            <a:pPr algn="ctr"/>
            <a:r>
              <a:rPr lang="en-CA" sz="1600" b="1" dirty="0">
                <a:effectLst>
                  <a:outerShdw blurRad="38100" dist="38100" dir="2700000" algn="tl">
                    <a:srgbClr val="000000">
                      <a:alpha val="43137"/>
                    </a:srgbClr>
                  </a:outerShdw>
                </a:effectLst>
                <a:latin typeface="Arial" pitchFamily="34" charset="0"/>
                <a:cs typeface="Arial" pitchFamily="34" charset="0"/>
              </a:rPr>
              <a:t>Nicolas Henri </a:t>
            </a:r>
            <a:r>
              <a:rPr lang="en-CA" sz="1600" b="1" dirty="0" err="1">
                <a:effectLst>
                  <a:outerShdw blurRad="38100" dist="38100" dir="2700000" algn="tl">
                    <a:srgbClr val="000000">
                      <a:alpha val="43137"/>
                    </a:srgbClr>
                  </a:outerShdw>
                </a:effectLst>
                <a:latin typeface="Arial" pitchFamily="34" charset="0"/>
                <a:cs typeface="Arial" pitchFamily="34" charset="0"/>
              </a:rPr>
              <a:t>Jeaurat</a:t>
            </a:r>
            <a:r>
              <a:rPr lang="en-CA" sz="1600" b="1" dirty="0">
                <a:effectLst>
                  <a:outerShdw blurRad="38100" dist="38100" dir="2700000" algn="tl">
                    <a:srgbClr val="000000">
                      <a:alpha val="43137"/>
                    </a:srgbClr>
                  </a:outerShdw>
                </a:effectLst>
                <a:latin typeface="Arial" pitchFamily="34" charset="0"/>
                <a:cs typeface="Arial" pitchFamily="34" charset="0"/>
              </a:rPr>
              <a:t> de </a:t>
            </a:r>
            <a:r>
              <a:rPr lang="en-CA" sz="1600" b="1" dirty="0" err="1">
                <a:effectLst>
                  <a:outerShdw blurRad="38100" dist="38100" dir="2700000" algn="tl">
                    <a:srgbClr val="000000">
                      <a:alpha val="43137"/>
                    </a:srgbClr>
                  </a:outerShdw>
                </a:effectLst>
                <a:latin typeface="Arial" pitchFamily="34" charset="0"/>
                <a:cs typeface="Arial" pitchFamily="34" charset="0"/>
              </a:rPr>
              <a:t>Bertry</a:t>
            </a:r>
            <a:endParaRPr lang="en-CA" sz="1600" b="1" dirty="0">
              <a:effectLst>
                <a:outerShdw blurRad="38100" dist="38100" dir="2700000" algn="tl">
                  <a:srgbClr val="000000">
                    <a:alpha val="43137"/>
                  </a:srgbClr>
                </a:outerShdw>
              </a:effectLst>
              <a:latin typeface="Arial" pitchFamily="34" charset="0"/>
              <a:cs typeface="Arial" pitchFamily="34" charset="0"/>
            </a:endParaRPr>
          </a:p>
          <a:p>
            <a:pPr algn="ctr"/>
            <a:endParaRPr lang="en-CA"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0" y="4186990"/>
            <a:ext cx="4072270" cy="1754326"/>
          </a:xfrm>
          <a:prstGeom prst="rect">
            <a:avLst/>
          </a:prstGeom>
          <a:noFill/>
        </p:spPr>
        <p:txBody>
          <a:bodyPr wrap="square" rtlCol="0">
            <a:spAutoFit/>
          </a:bodyPr>
          <a:lstStyle/>
          <a:p>
            <a:pPr algn="ctr"/>
            <a:r>
              <a:rPr lang="en-US" sz="5400" b="1" dirty="0">
                <a:solidFill>
                  <a:srgbClr val="FFD62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 Our Kids Well ...</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p:cNvPicPr>
            <a:picLocks noChangeAspect="1" noChangeArrowheads="1"/>
          </p:cNvPicPr>
          <p:nvPr/>
        </p:nvPicPr>
        <p:blipFill>
          <a:blip r:embed="rId3" cstate="print"/>
          <a:srcRect/>
          <a:stretch>
            <a:fillRect/>
          </a:stretch>
        </p:blipFill>
        <p:spPr bwMode="auto">
          <a:xfrm>
            <a:off x="0" y="1158949"/>
            <a:ext cx="9144000" cy="5699051"/>
          </a:xfrm>
          <a:prstGeom prst="rect">
            <a:avLst/>
          </a:prstGeom>
          <a:noFill/>
        </p:spPr>
      </p:pic>
      <p:sp>
        <p:nvSpPr>
          <p:cNvPr id="6" name="Title 6"/>
          <p:cNvSpPr txBox="1">
            <a:spLocks/>
          </p:cNvSpPr>
          <p:nvPr/>
        </p:nvSpPr>
        <p:spPr bwMode="auto">
          <a:xfrm>
            <a:off x="0" y="15949"/>
            <a:ext cx="9144000" cy="1143000"/>
          </a:xfrm>
          <a:prstGeom prst="rect">
            <a:avLst/>
          </a:prstGeom>
          <a:solidFill>
            <a:srgbClr val="000000">
              <a:alpha val="50196"/>
            </a:srgb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F6DB3C"/>
                </a:solidFill>
                <a:effectLst>
                  <a:outerShdw blurRad="38100" dist="38100" dir="2700000" algn="tl">
                    <a:srgbClr val="000000"/>
                  </a:outerShdw>
                </a:effectLst>
                <a:latin typeface="Arial" pitchFamily="34" charset="0"/>
                <a:ea typeface="+mj-ea"/>
                <a:cs typeface="Arial" pitchFamily="34" charset="0"/>
              </a:defRPr>
            </a:lvl1pPr>
            <a:lvl2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rgbClr val="FFFF66"/>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kern="0" dirty="0"/>
              <a:t>… Do Your Crazy Science Stuff</a:t>
            </a:r>
            <a:endParaRPr lang="en-CA" kern="0" dirty="0"/>
          </a:p>
        </p:txBody>
      </p:sp>
    </p:spTree>
  </p:cSld>
  <p:clrMapOvr>
    <a:masterClrMapping/>
  </p:clrMapOvr>
  <p:transition spd="med" advClick="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690.imageshack.us/img690/9463/vikingossaqueanmonaster.jpg"/>
          <p:cNvPicPr>
            <a:picLocks noChangeAspect="1" noChangeArrowheads="1"/>
          </p:cNvPicPr>
          <p:nvPr/>
        </p:nvPicPr>
        <p:blipFill>
          <a:blip r:embed="rId3" cstate="print">
            <a:lum bright="10000" contrast="20000"/>
          </a:blip>
          <a:srcRect l="6873" t="13529" r="9406" b="19495"/>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0" y="-10362"/>
            <a:ext cx="9144000" cy="1090132"/>
          </a:xfrm>
          <a:solidFill>
            <a:srgbClr val="000000">
              <a:alpha val="50196"/>
            </a:srgbClr>
          </a:solidFill>
        </p:spPr>
        <p:txBody>
          <a:bodyPr/>
          <a:lstStyle/>
          <a:p>
            <a:r>
              <a:rPr lang="en-US" sz="4000" dirty="0"/>
              <a:t>The Enlightenment Can Be Reversed</a:t>
            </a:r>
            <a:endParaRPr lang="en-CA" sz="4000" dirty="0"/>
          </a:p>
        </p:txBody>
      </p:sp>
    </p:spTree>
  </p:cSld>
  <p:clrMapOvr>
    <a:masterClrMapping/>
  </p:clrMapOvr>
  <p:transition spd="med" advClick="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Chris\Documents\Presentations\McMaster Physics\pinky.gif"/>
          <p:cNvPicPr>
            <a:picLocks noChangeAspect="1" noChangeArrowheads="1"/>
          </p:cNvPicPr>
          <p:nvPr/>
        </p:nvPicPr>
        <p:blipFill>
          <a:blip r:embed="rId3" cstate="print"/>
          <a:srcRect/>
          <a:stretch>
            <a:fillRect/>
          </a:stretch>
        </p:blipFill>
        <p:spPr bwMode="auto">
          <a:xfrm>
            <a:off x="5332020" y="1429457"/>
            <a:ext cx="3811980" cy="4799255"/>
          </a:xfrm>
          <a:prstGeom prst="rect">
            <a:avLst/>
          </a:prstGeom>
          <a:noFill/>
        </p:spPr>
      </p:pic>
      <p:pic>
        <p:nvPicPr>
          <p:cNvPr id="11" name="Picture 2" descr="C:\Users\Chris\Documents\Presentations\McMaster Physics\brain.gif"/>
          <p:cNvPicPr>
            <a:picLocks noChangeAspect="1" noChangeArrowheads="1"/>
          </p:cNvPicPr>
          <p:nvPr/>
        </p:nvPicPr>
        <p:blipFill>
          <a:blip r:embed="rId4" cstate="print"/>
          <a:srcRect l="894"/>
          <a:stretch>
            <a:fillRect/>
          </a:stretch>
        </p:blipFill>
        <p:spPr bwMode="auto">
          <a:xfrm>
            <a:off x="0" y="1133126"/>
            <a:ext cx="3443844" cy="5197073"/>
          </a:xfrm>
          <a:prstGeom prst="rect">
            <a:avLst/>
          </a:prstGeom>
          <a:noFill/>
        </p:spPr>
      </p:pic>
      <p:sp>
        <p:nvSpPr>
          <p:cNvPr id="2" name="Title 1"/>
          <p:cNvSpPr>
            <a:spLocks noGrp="1"/>
          </p:cNvSpPr>
          <p:nvPr>
            <p:ph type="title"/>
          </p:nvPr>
        </p:nvSpPr>
        <p:spPr>
          <a:xfrm>
            <a:off x="0" y="8298"/>
            <a:ext cx="9144000" cy="1143000"/>
          </a:xfrm>
        </p:spPr>
        <p:txBody>
          <a:bodyPr/>
          <a:lstStyle/>
          <a:p>
            <a:r>
              <a:rPr lang="en-US" sz="5400" dirty="0" smtClean="0"/>
              <a:t>Break the Spell of Experts</a:t>
            </a:r>
            <a:endParaRPr lang="en-CA" sz="5400" dirty="0"/>
          </a:p>
        </p:txBody>
      </p:sp>
      <p:sp>
        <p:nvSpPr>
          <p:cNvPr id="9" name="Rectangle 8"/>
          <p:cNvSpPr/>
          <p:nvPr/>
        </p:nvSpPr>
        <p:spPr>
          <a:xfrm>
            <a:off x="925033" y="6103095"/>
            <a:ext cx="7198241" cy="738664"/>
          </a:xfrm>
          <a:prstGeom prst="rect">
            <a:avLst/>
          </a:prstGeom>
        </p:spPr>
        <p:txBody>
          <a:bodyPr wrap="square">
            <a:spAutoFit/>
          </a:bodyPr>
          <a:lstStyle/>
          <a:p>
            <a:pPr algn="ctr"/>
            <a:r>
              <a:rPr lang="en-CA" sz="1400" b="1" dirty="0">
                <a:effectLst>
                  <a:outerShdw blurRad="38100" dist="38100" dir="2700000" algn="tl">
                    <a:srgbClr val="000000">
                      <a:alpha val="43137"/>
                    </a:srgbClr>
                  </a:outerShdw>
                </a:effectLst>
                <a:latin typeface="Arial" pitchFamily="34" charset="0"/>
                <a:cs typeface="Arial" pitchFamily="34" charset="0"/>
              </a:rPr>
              <a:t>Anders Ericsson, K., </a:t>
            </a:r>
            <a:r>
              <a:rPr lang="en-CA" sz="1400" b="1" dirty="0" err="1">
                <a:effectLst>
                  <a:outerShdw blurRad="38100" dist="38100" dir="2700000" algn="tl">
                    <a:srgbClr val="000000">
                      <a:alpha val="43137"/>
                    </a:srgbClr>
                  </a:outerShdw>
                </a:effectLst>
                <a:latin typeface="Arial" pitchFamily="34" charset="0"/>
                <a:cs typeface="Arial" pitchFamily="34" charset="0"/>
              </a:rPr>
              <a:t>Roring</a:t>
            </a:r>
            <a:r>
              <a:rPr lang="en-CA" sz="1400" b="1" dirty="0">
                <a:effectLst>
                  <a:outerShdw blurRad="38100" dist="38100" dir="2700000" algn="tl">
                    <a:srgbClr val="000000">
                      <a:alpha val="43137"/>
                    </a:srgbClr>
                  </a:outerShdw>
                </a:effectLst>
                <a:latin typeface="Arial" pitchFamily="34" charset="0"/>
                <a:cs typeface="Arial" pitchFamily="34" charset="0"/>
              </a:rPr>
              <a:t>, R. W., &amp; </a:t>
            </a:r>
            <a:r>
              <a:rPr lang="en-CA" sz="1400" b="1" dirty="0" err="1">
                <a:effectLst>
                  <a:outerShdw blurRad="38100" dist="38100" dir="2700000" algn="tl">
                    <a:srgbClr val="000000">
                      <a:alpha val="43137"/>
                    </a:srgbClr>
                  </a:outerShdw>
                </a:effectLst>
                <a:latin typeface="Arial" pitchFamily="34" charset="0"/>
                <a:cs typeface="Arial" pitchFamily="34" charset="0"/>
              </a:rPr>
              <a:t>Nandagopal</a:t>
            </a:r>
            <a:r>
              <a:rPr lang="en-CA" sz="1400" b="1" dirty="0">
                <a:effectLst>
                  <a:outerShdw blurRad="38100" dist="38100" dir="2700000" algn="tl">
                    <a:srgbClr val="000000">
                      <a:alpha val="43137"/>
                    </a:srgbClr>
                  </a:outerShdw>
                </a:effectLst>
                <a:latin typeface="Arial" pitchFamily="34" charset="0"/>
                <a:cs typeface="Arial" pitchFamily="34" charset="0"/>
              </a:rPr>
              <a:t>, K. (2007). Giftedness and evidence for reproducibly superior performance: An account based on the expert performance framework. </a:t>
            </a:r>
            <a:r>
              <a:rPr lang="en-CA" sz="1400" b="1" i="1" dirty="0">
                <a:effectLst>
                  <a:outerShdw blurRad="38100" dist="38100" dir="2700000" algn="tl">
                    <a:srgbClr val="000000">
                      <a:alpha val="43137"/>
                    </a:srgbClr>
                  </a:outerShdw>
                </a:effectLst>
                <a:latin typeface="Arial" pitchFamily="34" charset="0"/>
                <a:cs typeface="Arial" pitchFamily="34" charset="0"/>
              </a:rPr>
              <a:t>High Ability Studies</a:t>
            </a:r>
            <a:r>
              <a:rPr lang="en-CA" sz="1400" b="1" dirty="0">
                <a:effectLst>
                  <a:outerShdw blurRad="38100" dist="38100" dir="2700000" algn="tl">
                    <a:srgbClr val="000000">
                      <a:alpha val="43137"/>
                    </a:srgbClr>
                  </a:outerShdw>
                </a:effectLst>
                <a:latin typeface="Arial" pitchFamily="34" charset="0"/>
                <a:cs typeface="Arial" pitchFamily="34" charset="0"/>
              </a:rPr>
              <a:t>, </a:t>
            </a:r>
            <a:r>
              <a:rPr lang="en-CA" sz="1400" b="1" i="1" dirty="0">
                <a:effectLst>
                  <a:outerShdw blurRad="38100" dist="38100" dir="2700000" algn="tl">
                    <a:srgbClr val="000000">
                      <a:alpha val="43137"/>
                    </a:srgbClr>
                  </a:outerShdw>
                </a:effectLst>
                <a:latin typeface="Arial" pitchFamily="34" charset="0"/>
                <a:cs typeface="Arial" pitchFamily="34" charset="0"/>
              </a:rPr>
              <a:t>18</a:t>
            </a:r>
            <a:r>
              <a:rPr lang="en-CA" sz="1400" b="1" dirty="0">
                <a:effectLst>
                  <a:outerShdw blurRad="38100" dist="38100" dir="2700000" algn="tl">
                    <a:srgbClr val="000000">
                      <a:alpha val="43137"/>
                    </a:srgbClr>
                  </a:outerShdw>
                </a:effectLst>
                <a:latin typeface="Arial" pitchFamily="34" charset="0"/>
                <a:cs typeface="Arial" pitchFamily="34" charset="0"/>
              </a:rPr>
              <a:t>(1), 3-56.</a:t>
            </a:r>
          </a:p>
        </p:txBody>
      </p:sp>
      <p:sp>
        <p:nvSpPr>
          <p:cNvPr id="12" name="Left Arrow 11"/>
          <p:cNvSpPr/>
          <p:nvPr/>
        </p:nvSpPr>
        <p:spPr bwMode="auto">
          <a:xfrm>
            <a:off x="2179673" y="3306727"/>
            <a:ext cx="4040373" cy="1201478"/>
          </a:xfrm>
          <a:prstGeom prst="leftArrow">
            <a:avLst/>
          </a:prstGeom>
          <a:solidFill>
            <a:srgbClr val="89DFA4"/>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solidFill>
                <a:latin typeface="Arial" pitchFamily="34" charset="0"/>
                <a:cs typeface="Arial" pitchFamily="34" charset="0"/>
              </a:rPr>
              <a:t>High level of training</a:t>
            </a:r>
            <a:endParaRPr kumimoji="0" lang="en-CA" sz="2800" b="1" i="0" u="none" strike="noStrike" cap="none" normalizeH="0" baseline="0" dirty="0">
              <a:ln>
                <a:noFill/>
              </a:ln>
              <a:solidFill>
                <a:schemeClr val="bg2"/>
              </a:solidFill>
              <a:latin typeface="Arial" pitchFamily="34" charset="0"/>
              <a:cs typeface="Arial" pitchFamily="34" charset="0"/>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arabic astronomer woodcut"/>
          <p:cNvPicPr>
            <a:picLocks noChangeAspect="1" noChangeArrowheads="1"/>
          </p:cNvPicPr>
          <p:nvPr/>
        </p:nvPicPr>
        <p:blipFill>
          <a:blip r:embed="rId2" cstate="print"/>
          <a:srcRect/>
          <a:stretch>
            <a:fillRect/>
          </a:stretch>
        </p:blipFill>
        <p:spPr bwMode="auto">
          <a:xfrm>
            <a:off x="0" y="946298"/>
            <a:ext cx="9144000" cy="5911702"/>
          </a:xfrm>
          <a:prstGeom prst="rect">
            <a:avLst/>
          </a:prstGeom>
          <a:noFill/>
        </p:spPr>
      </p:pic>
      <p:sp>
        <p:nvSpPr>
          <p:cNvPr id="2" name="Title 1"/>
          <p:cNvSpPr>
            <a:spLocks noGrp="1"/>
          </p:cNvSpPr>
          <p:nvPr>
            <p:ph type="title"/>
          </p:nvPr>
        </p:nvSpPr>
        <p:spPr>
          <a:xfrm>
            <a:off x="457200" y="8298"/>
            <a:ext cx="8229600" cy="906102"/>
          </a:xfrm>
        </p:spPr>
        <p:txBody>
          <a:bodyPr/>
          <a:lstStyle/>
          <a:p>
            <a:r>
              <a:rPr lang="en-US" dirty="0"/>
              <a:t>My Prediction</a:t>
            </a:r>
            <a:endParaRPr lang="en-CA" dirty="0"/>
          </a:p>
        </p:txBody>
      </p:sp>
      <p:sp>
        <p:nvSpPr>
          <p:cNvPr id="3" name="Content Placeholder 2"/>
          <p:cNvSpPr>
            <a:spLocks noGrp="1"/>
          </p:cNvSpPr>
          <p:nvPr>
            <p:ph idx="1"/>
          </p:nvPr>
        </p:nvSpPr>
        <p:spPr>
          <a:xfrm>
            <a:off x="0" y="4451684"/>
            <a:ext cx="9144000" cy="2064394"/>
          </a:xfrm>
          <a:solidFill>
            <a:srgbClr val="000000">
              <a:alpha val="80000"/>
            </a:srgbClr>
          </a:solidFill>
        </p:spPr>
        <p:txBody>
          <a:bodyPr/>
          <a:lstStyle/>
          <a:p>
            <a:pPr marL="0" indent="0" algn="ctr">
              <a:spcBef>
                <a:spcPts val="0"/>
              </a:spcBef>
              <a:buNone/>
            </a:pPr>
            <a:r>
              <a:rPr lang="en-US" dirty="0"/>
              <a:t>Physics education will improve to the point that </a:t>
            </a:r>
            <a:r>
              <a:rPr lang="en-US" dirty="0">
                <a:solidFill>
                  <a:srgbClr val="FFD629"/>
                </a:solidFill>
              </a:rPr>
              <a:t>any</a:t>
            </a:r>
            <a:r>
              <a:rPr lang="en-US" dirty="0"/>
              <a:t> adult of average intelligence can be trained to become a well-regarded, </a:t>
            </a:r>
          </a:p>
          <a:p>
            <a:pPr marL="0" indent="0" algn="ctr">
              <a:spcBef>
                <a:spcPts val="0"/>
              </a:spcBef>
              <a:buNone/>
            </a:pPr>
            <a:r>
              <a:rPr lang="en-US" dirty="0"/>
              <a:t>expert physicist.</a:t>
            </a:r>
            <a:endParaRPr lang="en-CA" dirty="0"/>
          </a:p>
        </p:txBody>
      </p:sp>
      <p:sp>
        <p:nvSpPr>
          <p:cNvPr id="6" name="Rectangle 5"/>
          <p:cNvSpPr/>
          <p:nvPr/>
        </p:nvSpPr>
        <p:spPr>
          <a:xfrm>
            <a:off x="0" y="6517762"/>
            <a:ext cx="9144000" cy="338554"/>
          </a:xfrm>
          <a:prstGeom prst="rect">
            <a:avLst/>
          </a:prstGeom>
          <a:solidFill>
            <a:srgbClr val="000000">
              <a:alpha val="80000"/>
            </a:srgbClr>
          </a:solidFill>
        </p:spPr>
        <p:txBody>
          <a:bodyPr wrap="square">
            <a:spAutoFit/>
          </a:bodyPr>
          <a:lstStyle/>
          <a:p>
            <a:pPr algn="ctr"/>
            <a:r>
              <a:rPr lang="en-CA" sz="1600" b="1" dirty="0">
                <a:effectLst>
                  <a:outerShdw blurRad="38100" dist="38100" dir="2700000" algn="tl">
                    <a:srgbClr val="000000">
                      <a:alpha val="43137"/>
                    </a:srgbClr>
                  </a:outerShdw>
                </a:effectLst>
                <a:latin typeface="Arial" pitchFamily="34" charset="0"/>
                <a:cs typeface="Arial" pitchFamily="34" charset="0"/>
              </a:rPr>
              <a:t>Arabic Astronomers, 1513</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Related image"/>
          <p:cNvPicPr>
            <a:picLocks noChangeAspect="1" noChangeArrowheads="1"/>
          </p:cNvPicPr>
          <p:nvPr/>
        </p:nvPicPr>
        <p:blipFill>
          <a:blip r:embed="rId3" cstate="print"/>
          <a:srcRect/>
          <a:stretch>
            <a:fillRect/>
          </a:stretch>
        </p:blipFill>
        <p:spPr bwMode="auto">
          <a:xfrm>
            <a:off x="0" y="-1"/>
            <a:ext cx="9144000" cy="6858002"/>
          </a:xfrm>
          <a:prstGeom prst="rect">
            <a:avLst/>
          </a:prstGeom>
          <a:noFill/>
        </p:spPr>
      </p:pic>
      <p:sp>
        <p:nvSpPr>
          <p:cNvPr id="5" name="Title 4"/>
          <p:cNvSpPr>
            <a:spLocks noGrp="1"/>
          </p:cNvSpPr>
          <p:nvPr>
            <p:ph type="title"/>
          </p:nvPr>
        </p:nvSpPr>
        <p:spPr/>
        <p:txBody>
          <a:bodyPr/>
          <a:lstStyle/>
          <a:p>
            <a:r>
              <a:rPr lang="en-US" sz="5400" dirty="0"/>
              <a:t>Great Teachers</a:t>
            </a:r>
            <a:endParaRPr lang="en-CA" sz="5400" dirty="0"/>
          </a:p>
        </p:txBody>
      </p:sp>
    </p:spTree>
  </p:cSld>
  <p:clrMapOvr>
    <a:masterClrMapping/>
  </p:clrMapOvr>
  <p:transition spd="med" advClick="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rightnessContrast bright="-86000" contrast="-48000"/>
                    </a14:imgEffect>
                  </a14:imgLayer>
                </a14:imgProps>
              </a:ext>
            </a:extLst>
          </a:blip>
          <a:srcRect l="18302" t="3290" r="18289" b="13767"/>
          <a:stretch>
            <a:fillRect/>
          </a:stretch>
        </p:blipFill>
        <p:spPr bwMode="auto">
          <a:xfrm>
            <a:off x="0" y="0"/>
            <a:ext cx="9144000" cy="6858000"/>
          </a:xfrm>
          <a:prstGeom prst="rect">
            <a:avLst/>
          </a:prstGeom>
          <a:noFill/>
        </p:spPr>
      </p:pic>
      <p:sp>
        <p:nvSpPr>
          <p:cNvPr id="4" name="Content Placeholder 3"/>
          <p:cNvSpPr>
            <a:spLocks noGrp="1"/>
          </p:cNvSpPr>
          <p:nvPr>
            <p:ph idx="1"/>
          </p:nvPr>
        </p:nvSpPr>
        <p:spPr>
          <a:xfrm>
            <a:off x="457200" y="1994170"/>
            <a:ext cx="8229600" cy="4608648"/>
          </a:xfrm>
        </p:spPr>
        <p:txBody>
          <a:bodyPr/>
          <a:lstStyle/>
          <a:p>
            <a:pPr marL="0" indent="0" algn="ctr">
              <a:buNone/>
            </a:pPr>
            <a:r>
              <a:rPr lang="en-US" sz="4800" dirty="0"/>
              <a:t>In education,</a:t>
            </a:r>
          </a:p>
          <a:p>
            <a:pPr marL="0" indent="0" algn="ctr">
              <a:buNone/>
            </a:pPr>
            <a:r>
              <a:rPr lang="en-US" sz="4800" dirty="0"/>
              <a:t>what matters most is </a:t>
            </a:r>
          </a:p>
          <a:p>
            <a:pPr marL="0" indent="0" algn="ctr">
              <a:buNone/>
            </a:pPr>
            <a:r>
              <a:rPr lang="en-US" sz="4800" dirty="0">
                <a:solidFill>
                  <a:srgbClr val="92D050"/>
                </a:solidFill>
              </a:rPr>
              <a:t>what goes on </a:t>
            </a:r>
          </a:p>
          <a:p>
            <a:pPr marL="0" indent="0" algn="ctr">
              <a:buNone/>
            </a:pPr>
            <a:r>
              <a:rPr lang="en-US" sz="4800" dirty="0">
                <a:solidFill>
                  <a:srgbClr val="92D050"/>
                </a:solidFill>
              </a:rPr>
              <a:t>in a </a:t>
            </a:r>
            <a:r>
              <a:rPr lang="en-US" sz="4800" dirty="0" smtClean="0">
                <a:solidFill>
                  <a:srgbClr val="92D050"/>
                </a:solidFill>
              </a:rPr>
              <a:t>student’s </a:t>
            </a:r>
            <a:r>
              <a:rPr lang="en-US" sz="4800" dirty="0">
                <a:solidFill>
                  <a:srgbClr val="92D050"/>
                </a:solidFill>
              </a:rPr>
              <a:t>head</a:t>
            </a:r>
            <a:r>
              <a:rPr lang="en-US" sz="4800" dirty="0"/>
              <a:t>.</a:t>
            </a:r>
          </a:p>
          <a:p>
            <a:pPr marL="0" indent="0" algn="ctr">
              <a:buNone/>
            </a:pPr>
            <a:endParaRPr lang="en-CA" sz="4800" dirty="0"/>
          </a:p>
        </p:txBody>
      </p:sp>
      <p:sp>
        <p:nvSpPr>
          <p:cNvPr id="6" name="Title 5"/>
          <p:cNvSpPr>
            <a:spLocks noGrp="1"/>
          </p:cNvSpPr>
          <p:nvPr>
            <p:ph type="title"/>
          </p:nvPr>
        </p:nvSpPr>
        <p:spPr>
          <a:xfrm>
            <a:off x="0" y="8298"/>
            <a:ext cx="9144000" cy="1143000"/>
          </a:xfrm>
        </p:spPr>
        <p:txBody>
          <a:bodyPr/>
          <a:lstStyle/>
          <a:p>
            <a:r>
              <a:rPr lang="en-CA" sz="6000" dirty="0" smtClean="0"/>
              <a:t>A New Paradigm</a:t>
            </a:r>
            <a:endParaRPr lang="en-CA" sz="6000" dirty="0"/>
          </a:p>
        </p:txBody>
      </p:sp>
    </p:spTree>
    <p:extLst>
      <p:ext uri="{BB962C8B-B14F-4D97-AF65-F5344CB8AC3E}">
        <p14:creationId xmlns="" xmlns:p14="http://schemas.microsoft.com/office/powerpoint/2010/main" val="47701333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tonybutler1.files.wordpress.com/2014/08/5dby_demag_1884_168.jpg"/>
          <p:cNvPicPr>
            <a:picLocks noChangeAspect="1" noChangeArrowheads="1"/>
          </p:cNvPicPr>
          <p:nvPr/>
        </p:nvPicPr>
        <p:blipFill>
          <a:blip r:embed="rId3" cstate="print">
            <a:lum contrast="10000"/>
          </a:blip>
          <a:srcRect l="9040" r="7207" b="11279"/>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241851" y="0"/>
            <a:ext cx="3902149" cy="4250007"/>
          </a:xfrm>
        </p:spPr>
        <p:txBody>
          <a:bodyPr/>
          <a:lstStyle/>
          <a:p>
            <a:r>
              <a:rPr lang="en-US" sz="5400" dirty="0"/>
              <a:t>Join the Scientific Revolution for Teaching</a:t>
            </a:r>
          </a:p>
        </p:txBody>
      </p:sp>
      <p:sp>
        <p:nvSpPr>
          <p:cNvPr id="4" name="Subtitle 4"/>
          <p:cNvSpPr txBox="1">
            <a:spLocks/>
          </p:cNvSpPr>
          <p:nvPr/>
        </p:nvSpPr>
        <p:spPr bwMode="auto">
          <a:xfrm>
            <a:off x="0" y="5395415"/>
            <a:ext cx="9143999" cy="1462585"/>
          </a:xfrm>
          <a:prstGeom prst="rect">
            <a:avLst/>
          </a:prstGeom>
          <a:solidFill>
            <a:srgbClr val="000000">
              <a:alpha val="50196"/>
            </a:srgb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
                <a:schemeClr val="hlink"/>
              </a:buClr>
              <a:buSzPct val="70000"/>
              <a:tabLst/>
              <a:defRPr/>
            </a:pPr>
            <a:r>
              <a:rPr kumimoji="0" 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rPr>
              <a:t>Thanks!</a:t>
            </a:r>
          </a:p>
          <a:p>
            <a:pPr marL="342900" marR="0" lvl="0" indent="-342900" algn="ctr" defTabSz="914400" rtl="0" eaLnBrk="0" fontAlgn="base" latinLnBrk="0" hangingPunct="0">
              <a:lnSpc>
                <a:spcPct val="100000"/>
              </a:lnSpc>
              <a:spcBef>
                <a:spcPct val="20000"/>
              </a:spcBef>
              <a:spcAft>
                <a:spcPct val="0"/>
              </a:spcAft>
              <a:buClr>
                <a:schemeClr val="hlink"/>
              </a:buClr>
              <a:buSzPct val="70000"/>
              <a:tabLst/>
              <a:defRPr/>
            </a:pPr>
            <a:r>
              <a:rPr kumimoji="0" 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rPr>
              <a:t>www.meyercreations.com/physics</a:t>
            </a:r>
            <a:endParaRPr kumimoji="0" lang="en-CA"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endParaRPr>
          </a:p>
        </p:txBody>
      </p:sp>
    </p:spTree>
    <p:extLst>
      <p:ext uri="{BB962C8B-B14F-4D97-AF65-F5344CB8AC3E}">
        <p14:creationId xmlns="" xmlns:p14="http://schemas.microsoft.com/office/powerpoint/2010/main" val="376261989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p:cNvPicPr>
            <a:picLocks noChangeAspect="1" noChangeArrowheads="1"/>
          </p:cNvPicPr>
          <p:nvPr/>
        </p:nvPicPr>
        <p:blipFill>
          <a:blip r:embed="rId3" cstate="print"/>
          <a:srcRect l="10333"/>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10362"/>
            <a:ext cx="9144000" cy="1143000"/>
          </a:xfrm>
          <a:solidFill>
            <a:srgbClr val="000000">
              <a:alpha val="50196"/>
            </a:srgbClr>
          </a:solidFill>
        </p:spPr>
        <p:txBody>
          <a:bodyPr/>
          <a:lstStyle/>
          <a:p>
            <a:r>
              <a:rPr lang="en-US" sz="5400" dirty="0"/>
              <a:t>Great Teachers</a:t>
            </a:r>
            <a:endParaRPr lang="en-CA" sz="5400" dirty="0"/>
          </a:p>
        </p:txBody>
      </p:sp>
    </p:spTree>
  </p:cSld>
  <p:clrMapOvr>
    <a:masterClrMapping/>
  </p:clrMapOvr>
  <p:transition spd="med"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17&quot;&gt;&lt;object type=&quot;3&quot; unique_id=&quot;10024&quot;&gt;&lt;property id=&quot;20148&quot; value=&quot;5&quot;/&gt;&lt;property id=&quot;20300&quot; value=&quot;Slide 7 - &amp;quot;The Problem with Lectures&amp;quot;&quot;/&gt;&lt;property id=&quot;20307&quot; value=&quot;427&quot;/&gt;&lt;/object&gt;&lt;object type=&quot;3&quot; unique_id=&quot;10025&quot;&gt;&lt;property id=&quot;20148&quot; value=&quot;5&quot;/&gt;&lt;property id=&quot;20300&quot; value=&quot;Slide 13&quot;/&gt;&lt;property id=&quot;20307&quot; value=&quot;402&quot;/&gt;&lt;/object&gt;&lt;object type=&quot;3&quot; unique_id=&quot;10044&quot;&gt;&lt;property id=&quot;20148&quot; value=&quot;5&quot;/&gt;&lt;property id=&quot;20300&quot; value=&quot;Slide 5 - &amp;quot;Mazur’s Discovery&amp;quot;&quot;/&gt;&lt;property id=&quot;20307&quot; value=&quot;390&quot;/&gt;&lt;/object&gt;&lt;object type=&quot;3&quot; unique_id=&quot;10045&quot;&gt;&lt;property id=&quot;20148&quot; value=&quot;5&quot;/&gt;&lt;property id=&quot;20300&quot; value=&quot;Slide 6 - &amp;quot;Mazur’s Discovery&amp;quot;&quot;/&gt;&lt;property id=&quot;20307&quot; value=&quot;391&quot;/&gt;&lt;/object&gt;&lt;object type=&quot;3&quot; unique_id=&quot;10064&quot;&gt;&lt;property id=&quot;20148&quot; value=&quot;5&quot;/&gt;&lt;property id=&quot;20300&quot; value=&quot;Slide 11 - &amp;quot;Answer: Physics Education Research&amp;quot;&quot;/&gt;&lt;property id=&quot;20307&quot; value=&quot;319&quot;/&gt;&lt;/object&gt;&lt;object type=&quot;3&quot; unique_id=&quot;10065&quot;&gt;&lt;property id=&quot;20148&quot; value=&quot;5&quot;/&gt;&lt;property id=&quot;20300&quot; value=&quot;Slide 19 - &amp;quot;Force Concept Inventory (FCI)&amp;quot;&quot;/&gt;&lt;property id=&quot;20307&quot; value=&quot;361&quot;/&gt;&lt;/object&gt;&lt;object type=&quot;3&quot; unique_id=&quot;10067&quot;&gt;&lt;property id=&quot;20148&quot; value=&quot;5&quot;/&gt;&lt;property id=&quot;20300&quot; value=&quot;Slide 22 - &amp;quot;Force Concept Inventory (FCI)&amp;quot;&quot;/&gt;&lt;property id=&quot;20307&quot; value=&quot;370&quot;/&gt;&lt;/object&gt;&lt;object type=&quot;3&quot; unique_id=&quot;10076&quot;&gt;&lt;property id=&quot;20148&quot; value=&quot;5&quot;/&gt;&lt;property id=&quot;20300&quot; value=&quot;Slide 31 - &amp;quot;meyercreations.com/physics&amp;quot;&quot;/&gt;&lt;property id=&quot;20307&quot; value=&quot;362&quot;/&gt;&lt;/object&gt;&lt;object type=&quot;3&quot; unique_id=&quot;10077&quot;&gt;&lt;property id=&quot;20148&quot; value=&quot;5&quot;/&gt;&lt;property id=&quot;20300&quot; value=&quot;Slide 32&quot;/&gt;&lt;property id=&quot;20307&quot; value=&quot;363&quot;/&gt;&lt;/object&gt;&lt;object type=&quot;3&quot; unique_id=&quot;13354&quot;&gt;&lt;property id=&quot;20148&quot; value=&quot;5&quot;/&gt;&lt;property id=&quot;20300&quot; value=&quot;Slide 1 - &amp;quot;The Problem with Lectures&amp;quot;&quot;/&gt;&lt;property id=&quot;20307&quot; value=&quot;463&quot;/&gt;&lt;/object&gt;&lt;object type=&quot;3&quot; unique_id=&quot;13355&quot;&gt;&lt;property id=&quot;20148&quot; value=&quot;5&quot;/&gt;&lt;property id=&quot;20300&quot; value=&quot;Slide 10 - &amp;quot;Question: What’s Going on Upstairs?&amp;quot;&quot;/&gt;&lt;property id=&quot;20307&quot; value=&quot;474&quot;/&gt;&lt;/object&gt;&lt;object type=&quot;3&quot; unique_id=&quot;13363&quot;&gt;&lt;property id=&quot;20148&quot; value=&quot;5&quot;/&gt;&lt;property id=&quot;20300&quot; value=&quot;Slide 23 - &amp;quot;Other Surveys&amp;quot;&quot;/&gt;&lt;property id=&quot;20307&quot; value=&quot;464&quot;/&gt;&lt;/object&gt;&lt;object type=&quot;3&quot; unique_id=&quot;13364&quot;&gt;&lt;property id=&quot;20148&quot; value=&quot;5&quot;/&gt;&lt;property id=&quot;20300&quot; value=&quot;Slide 25 - &amp;quot;Success: Rich Problem Solving&amp;quot;&quot;/&gt;&lt;property id=&quot;20307&quot; value=&quot;472&quot;/&gt;&lt;/object&gt;&lt;object type=&quot;3&quot; unique_id=&quot;13365&quot;&gt;&lt;property id=&quot;20148&quot; value=&quot;5&quot;/&gt;&lt;property id=&quot;20300&quot; value=&quot;Slide 27 - &amp;quot;Success: A Median Student’s Test&amp;quot;&quot;/&gt;&lt;property id=&quot;20307&quot; value=&quot;473&quot;/&gt;&lt;/object&gt;&lt;object type=&quot;3&quot; unique_id=&quot;13822&quot;&gt;&lt;property id=&quot;20148&quot; value=&quot;5&quot;/&gt;&lt;property id=&quot;20300&quot; value=&quot;Slide 35 - &amp;quot;The Reform Imperative&amp;quot;&quot;/&gt;&lt;property id=&quot;20307&quot; value=&quot;475&quot;/&gt;&lt;/object&gt;&lt;object type=&quot;3&quot; unique_id=&quot;13823&quot;&gt;&lt;property id=&quot;20148&quot; value=&quot;5&quot;/&gt;&lt;property id=&quot;20300&quot; value=&quot;Slide 37 - &amp;quot;The Reform Imperative&amp;quot;&quot;/&gt;&lt;property id=&quot;20307&quot; value=&quot;476&quot;/&gt;&lt;/object&gt;&lt;object type=&quot;3&quot; unique_id=&quot;13825&quot;&gt;&lt;property id=&quot;20148&quot; value=&quot;5&quot;/&gt;&lt;property id=&quot;20300&quot; value=&quot;Slide 38 - &amp;quot;The Reform Imperative&amp;quot;&quot;/&gt;&lt;property id=&quot;20307&quot; value=&quot;478&quot;/&gt;&lt;/object&gt;&lt;object type=&quot;3&quot; unique_id=&quot;14178&quot;&gt;&lt;property id=&quot;20148&quot; value=&quot;5&quot;/&gt;&lt;property id=&quot;20300&quot; value=&quot;Slide 2 - &amp;quot;The Problem with Lectures&amp;quot;&quot;/&gt;&lt;property id=&quot;20307&quot; value=&quot;479&quot;/&gt;&lt;/object&gt;&lt;object type=&quot;3&quot; unique_id=&quot;14179&quot;&gt;&lt;property id=&quot;20148&quot; value=&quot;5&quot;/&gt;&lt;property id=&quot;20300&quot; value=&quot;Slide 3 - &amp;quot;Eric Mazur&amp;quot;&quot;/&gt;&lt;property id=&quot;20307&quot; value=&quot;481&quot;/&gt;&lt;/object&gt;&lt;object type=&quot;3&quot; unique_id=&quot;14180&quot;&gt;&lt;property id=&quot;20148&quot; value=&quot;5&quot;/&gt;&lt;property id=&quot;20300&quot; value=&quot;Slide 12 - &amp;quot;Tool: Force Concept Inventory&amp;quot;&quot;/&gt;&lt;property id=&quot;20307&quot; value=&quot;480&quot;/&gt;&lt;/object&gt;&lt;object type=&quot;3&quot; unique_id=&quot;14597&quot;&gt;&lt;property id=&quot;20148&quot; value=&quot;5&quot;/&gt;&lt;property id=&quot;20300&quot; value=&quot;Slide 8 - &amp;quot;Best Lesson Ever&amp;quot;&quot;/&gt;&lt;property id=&quot;20307&quot; value=&quot;482&quot;/&gt;&lt;/object&gt;&lt;object type=&quot;3&quot; unique_id=&quot;14598&quot;&gt;&lt;property id=&quot;20148&quot; value=&quot;5&quot;/&gt;&lt;property id=&quot;20300&quot; value=&quot;Slide 16 - &amp;quot;A PER Classroom&amp;quot;&quot;/&gt;&lt;property id=&quot;20307&quot; value=&quot;483&quot;/&gt;&lt;/object&gt;&lt;object type=&quot;3&quot; unique_id=&quot;15065&quot;&gt;&lt;property id=&quot;20148&quot; value=&quot;5&quot;/&gt;&lt;property id=&quot;20300&quot; value=&quot;Slide 17 - &amp;quot;No Lectures  Guided Inquiry Activities&amp;quot;&quot;/&gt;&lt;property id=&quot;20307&quot; value=&quot;484&quot;/&gt;&lt;/object&gt;&lt;object type=&quot;3&quot; unique_id=&quot;15066&quot;&gt;&lt;property id=&quot;20148&quot; value=&quot;5&quot;/&gt;&lt;property id=&quot;20300&quot; value=&quot;Slide 18 - &amp;quot;Students Explain to Students&amp;quot;&quot;/&gt;&lt;property id=&quot;20307&quot; value=&quot;485&quot;/&gt;&lt;/object&gt;&lt;object type=&quot;3&quot; unique_id=&quot;15298&quot;&gt;&lt;property id=&quot;20148&quot; value=&quot;5&quot;/&gt;&lt;property id=&quot;20300&quot; value=&quot;Slide 20 - &amp;quot;FCI: Pretest (Starting Gr. 12)&amp;quot;&quot;/&gt;&lt;property id=&quot;20307&quot; value=&quot;486&quot;/&gt;&lt;/object&gt;&lt;object type=&quot;3&quot; unique_id=&quot;15299&quot;&gt;&lt;property id=&quot;20148&quot; value=&quot;5&quot;/&gt;&lt;property id=&quot;20300&quot; value=&quot;Slide 21 - &amp;quot;FCI: Posttest (Finishing Gr. 12)&amp;quot;&quot;/&gt;&lt;property id=&quot;20307&quot; value=&quot;487&quot;/&gt;&lt;/object&gt;&lt;object type=&quot;3&quot; unique_id=&quot;15487&quot;&gt;&lt;property id=&quot;20148&quot; value=&quot;5&quot;/&gt;&lt;property id=&quot;20300&quot; value=&quot;Slide 26 - &amp;quot;Success: HomeWork with Vitamins!&amp;quot;&quot;/&gt;&lt;property id=&quot;20307&quot; value=&quot;488&quot;/&gt;&lt;/object&gt;&lt;object type=&quot;3&quot; unique_id=&quot;15680&quot;&gt;&lt;property id=&quot;20148&quot; value=&quot;5&quot;/&gt;&lt;property id=&quot;20300&quot; value=&quot;Slide 24 - &amp;quot;Success: Daily Class Work&amp;quot;&quot;/&gt;&lt;property id=&quot;20307&quot; value=&quot;490&quot;/&gt;&lt;/object&gt;&lt;object type=&quot;3&quot; unique_id=&quot;15819&quot;&gt;&lt;property id=&quot;20148&quot; value=&quot;5&quot;/&gt;&lt;property id=&quot;20300&quot; value=&quot;Slide 4 - &amp;quot;High-tech Jiffy Pop?&amp;quot;&quot;/&gt;&lt;property id=&quot;20307&quot; value=&quot;491&quot;/&gt;&lt;/object&gt;&lt;object type=&quot;3&quot; unique_id=&quot;15820&quot;&gt;&lt;property id=&quot;20148&quot; value=&quot;5&quot;/&gt;&lt;property id=&quot;20300&quot; value=&quot;Slide 15&quot;/&gt;&lt;property id=&quot;20307&quot; value=&quot;492&quot;/&gt;&lt;/object&gt;&lt;object type=&quot;3&quot; unique_id=&quot;16037&quot;&gt;&lt;property id=&quot;20148&quot; value=&quot;5&quot;/&gt;&lt;property id=&quot;20300&quot; value=&quot;Slide 36 - &amp;quot;The Reform Imperative&amp;quot;&quot;/&gt;&lt;property id=&quot;20307&quot; value=&quot;493&quot;/&gt;&lt;/object&gt;&lt;object type=&quot;3&quot; unique_id=&quot;16150&quot;&gt;&lt;property id=&quot;20148&quot; value=&quot;5&quot;/&gt;&lt;property id=&quot;20300&quot; value=&quot;Slide 14&quot;/&gt;&lt;property id=&quot;20307&quot; value=&quot;494&quot;/&gt;&lt;/object&gt;&lt;object type=&quot;3&quot; unique_id=&quot;16266&quot;&gt;&lt;property id=&quot;20148&quot; value=&quot;5&quot;/&gt;&lt;property id=&quot;20300&quot; value=&quot;Slide 28 - &amp;quot;Dip Your Toes in the PER Pool&amp;quot;&quot;/&gt;&lt;property id=&quot;20307&quot; value=&quot;495&quot;/&gt;&lt;/object&gt;&lt;object type=&quot;3&quot; unique_id=&quot;16420&quot;&gt;&lt;property id=&quot;20148&quot; value=&quot;5&quot;/&gt;&lt;property id=&quot;20300&quot; value=&quot;Slide 29 - &amp;quot;Or Dive Right In&amp;quot;&quot;/&gt;&lt;property id=&quot;20307&quot; value=&quot;496&quot;/&gt;&lt;/object&gt;&lt;object type=&quot;3&quot; unique_id=&quot;16421&quot;&gt;&lt;property id=&quot;20148&quot; value=&quot;5&quot;/&gt;&lt;property id=&quot;20300&quot; value=&quot;Slide 30 - &amp;quot;Or Dive Right In&amp;quot;&quot;/&gt;&lt;property id=&quot;20307&quot; value=&quot;497&quot;/&gt;&lt;/object&gt;&lt;object type=&quot;3&quot; unique_id=&quot;16811&quot;&gt;&lt;property id=&quot;20148&quot; value=&quot;5&quot;/&gt;&lt;property id=&quot;20300&quot; value=&quot;Slide 9&quot;/&gt;&lt;property id=&quot;20307&quot; value=&quot;498&quot;/&gt;&lt;/object&gt;&lt;object type=&quot;3&quot; unique_id=&quot;16812&quot;&gt;&lt;property id=&quot;20148&quot; value=&quot;5&quot;/&gt;&lt;property id=&quot;20300&quot; value=&quot;Slide 39 - &amp;quot;Try It: You’ll Like It!&amp;quot;&quot;/&gt;&lt;property id=&quot;20307&quot; value=&quot;499&quot;/&gt;&lt;/object&gt;&lt;object type=&quot;3&quot; unique_id=&quot;20491&quot;&gt;&lt;property id=&quot;20148&quot; value=&quot;5&quot;/&gt;&lt;property id=&quot;20300&quot; value=&quot;Slide 34&quot;/&gt;&lt;property id=&quot;20307&quot; value=&quot;500&quot;/&gt;&lt;/object&gt;&lt;object type=&quot;3&quot; unique_id=&quot;20745&quot;&gt;&lt;property id=&quot;20148&quot; value=&quot;5&quot;/&gt;&lt;property id=&quot;20300&quot; value=&quot;Slide 33&quot;/&gt;&lt;property id=&quot;20307&quot; value=&quot;501&quot;/&gt;&lt;/object&gt;&lt;/object&gt;&lt;object type=&quot;8&quot; unique_id=&quot;10149&quot;&gt;&lt;/object&gt;&lt;/object&gt;&lt;/database&gt;"/>
  <p:tag name="SECTOMILLISECCONVERTED" val="1"/>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9389</TotalTime>
  <Words>3432</Words>
  <Application>Microsoft Office PowerPoint</Application>
  <PresentationFormat>On-screen Show (4:3)</PresentationFormat>
  <Paragraphs>493</Paragraphs>
  <Slides>81</Slides>
  <Notes>67</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Stream</vt:lpstr>
      <vt:lpstr>Build a Better Student Build a Better Teacher  Revolutions in Teaching Physics</vt:lpstr>
      <vt:lpstr>You’ve just finished your physics training …</vt:lpstr>
      <vt:lpstr>Casting Fortunes</vt:lpstr>
      <vt:lpstr>Tycho Brahe</vt:lpstr>
      <vt:lpstr>Scientific Revolution</vt:lpstr>
      <vt:lpstr>Sobriety of Empiricism</vt:lpstr>
      <vt:lpstr>“The Noble Profession”: Teaching</vt:lpstr>
      <vt:lpstr>Great Teachers</vt:lpstr>
      <vt:lpstr>Great Teachers</vt:lpstr>
      <vt:lpstr>Feynman at Caltech</vt:lpstr>
      <vt:lpstr>Slide 11</vt:lpstr>
      <vt:lpstr>Slide 12</vt:lpstr>
      <vt:lpstr>Slide 13</vt:lpstr>
      <vt:lpstr>How well is the material presented?</vt:lpstr>
      <vt:lpstr>Slide 15</vt:lpstr>
      <vt:lpstr>Question Time!</vt:lpstr>
      <vt:lpstr>Slide 17</vt:lpstr>
      <vt:lpstr>How Much Are Students Learning?</vt:lpstr>
      <vt:lpstr>Slide 19</vt:lpstr>
      <vt:lpstr>Best Lesson Ever</vt:lpstr>
      <vt:lpstr>Slide 21</vt:lpstr>
      <vt:lpstr>What’s Going on Upstairs?</vt:lpstr>
      <vt:lpstr>A Scientific Revolution for Teaching</vt:lpstr>
      <vt:lpstr>How well is the material presented? (internal logical consistency = Aristotle)</vt:lpstr>
      <vt:lpstr>What’s Going on Upstairs? WTF?</vt:lpstr>
      <vt:lpstr>What happens in students’ brains when they learn?</vt:lpstr>
      <vt:lpstr>What happens in students’ brains when they learn?</vt:lpstr>
      <vt:lpstr>Learning Model #1</vt:lpstr>
      <vt:lpstr>Learning Model #2</vt:lpstr>
      <vt:lpstr>Knowledge is built from primitive pieces</vt:lpstr>
      <vt:lpstr>As we learn, connections grow</vt:lpstr>
      <vt:lpstr>Networks of cognitive resources form</vt:lpstr>
      <vt:lpstr>Testing Models: Observations</vt:lpstr>
      <vt:lpstr>Testing Models: Observations</vt:lpstr>
      <vt:lpstr>How Do We Explain This?</vt:lpstr>
      <vt:lpstr>Wiring Problem</vt:lpstr>
      <vt:lpstr>Instructional Challenge</vt:lpstr>
      <vt:lpstr>The Novice</vt:lpstr>
      <vt:lpstr>The Expert</vt:lpstr>
      <vt:lpstr>Educational Goal</vt:lpstr>
      <vt:lpstr>Teaching is a Wiring Problem</vt:lpstr>
      <vt:lpstr>Wiring is a Physical Process</vt:lpstr>
      <vt:lpstr> </vt:lpstr>
      <vt:lpstr>How to rewire a student brain?</vt:lpstr>
      <vt:lpstr> Instructional Goal</vt:lpstr>
      <vt:lpstr>What Environment Doesn’t?</vt:lpstr>
      <vt:lpstr>Measure Expert-Like Attitudes</vt:lpstr>
      <vt:lpstr>Measure Expert-Like Attitudes</vt:lpstr>
      <vt:lpstr>Slide 49</vt:lpstr>
      <vt:lpstr>Cognitive Learning Cycle</vt:lpstr>
      <vt:lpstr>Cognitive Learning Cycle</vt:lpstr>
      <vt:lpstr>Cognitive Learning Cycle</vt:lpstr>
      <vt:lpstr>Which parts of the cycle does traditional instruction focus on?</vt:lpstr>
      <vt:lpstr>Learning Model #1 Behaviours</vt:lpstr>
      <vt:lpstr>Learning Model #2 Behaviours</vt:lpstr>
      <vt:lpstr>Active Learning</vt:lpstr>
      <vt:lpstr>Active Learning</vt:lpstr>
      <vt:lpstr>Slide 58</vt:lpstr>
      <vt:lpstr>Improved Course Performance</vt:lpstr>
      <vt:lpstr>Active Learning Works</vt:lpstr>
      <vt:lpstr>Build a Better Student Build a Better Teacher</vt:lpstr>
      <vt:lpstr>Build a Better Teacher</vt:lpstr>
      <vt:lpstr>Build a Better Student</vt:lpstr>
      <vt:lpstr>Build a Better Student</vt:lpstr>
      <vt:lpstr>The Challenges of Change</vt:lpstr>
      <vt:lpstr>Experience</vt:lpstr>
      <vt:lpstr>Time</vt:lpstr>
      <vt:lpstr>A 100% Satire-Free Modest Proposal</vt:lpstr>
      <vt:lpstr>Win-Win Deal</vt:lpstr>
      <vt:lpstr>The Benefits of Change</vt:lpstr>
      <vt:lpstr>The Cocktail Party</vt:lpstr>
      <vt:lpstr>Slide 72</vt:lpstr>
      <vt:lpstr>The Physics Community in 1927</vt:lpstr>
      <vt:lpstr>Slide 74</vt:lpstr>
      <vt:lpstr>The Social Contract of Teaching</vt:lpstr>
      <vt:lpstr>Slide 76</vt:lpstr>
      <vt:lpstr>The Enlightenment Can Be Reversed</vt:lpstr>
      <vt:lpstr>Break the Spell of Experts</vt:lpstr>
      <vt:lpstr>My Prediction</vt:lpstr>
      <vt:lpstr>A New Paradigm</vt:lpstr>
      <vt:lpstr>Join the Scientific Revolution for Teaching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by Inquiry</dc:title>
  <dc:creator>Chris Meyer</dc:creator>
  <cp:lastModifiedBy>Mairi</cp:lastModifiedBy>
  <cp:revision>821</cp:revision>
  <cp:lastPrinted>2014-10-16T13:09:03Z</cp:lastPrinted>
  <dcterms:created xsi:type="dcterms:W3CDTF">2011-11-28T00:45:59Z</dcterms:created>
  <dcterms:modified xsi:type="dcterms:W3CDTF">2017-01-24T03:39:33Z</dcterms:modified>
</cp:coreProperties>
</file>